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7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Lst>
  <p:sldSz cx="9144000" cy="5143500" type="screen16x9"/>
  <p:notesSz cx="6858000" cy="9144000"/>
  <p:embeddedFontLst>
    <p:embeddedFont>
      <p:font typeface="Gill Sans MT" panose="020B0502020104020203" pitchFamily="34" charset="0"/>
      <p:regular r:id="rId19"/>
      <p:bold r:id="rId20"/>
      <p:boldItalic r:id="rId21"/>
    </p:embeddedFont>
    <p:embeddedFont>
      <p:font typeface="Oswald" panose="00000500000000000000" pitchFamily="2"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iCB2LoruHZXq/VPfagBd42Nah1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85C"/>
    <a:srgbClr val="FF9915"/>
    <a:srgbClr val="FFFFFF"/>
    <a:srgbClr val="097236"/>
    <a:srgbClr val="EFC5C3"/>
    <a:srgbClr val="F3957F"/>
    <a:srgbClr val="B98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8" autoAdjust="0"/>
    <p:restoredTop sz="94660"/>
  </p:normalViewPr>
  <p:slideViewPr>
    <p:cSldViewPr snapToGrid="0">
      <p:cViewPr varScale="1">
        <p:scale>
          <a:sx n="90" d="100"/>
          <a:sy n="90" d="100"/>
        </p:scale>
        <p:origin x="85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6901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u="sng"/>
              <a:t>Gameplay (Challenges + Rewards)</a:t>
            </a:r>
            <a:endParaRPr b="1" u="sng"/>
          </a:p>
          <a:p>
            <a:pPr marL="0" lvl="0" indent="0" algn="l" rtl="0">
              <a:lnSpc>
                <a:spcPct val="100000"/>
              </a:lnSpc>
              <a:spcBef>
                <a:spcPts val="0"/>
              </a:spcBef>
              <a:spcAft>
                <a:spcPts val="0"/>
              </a:spcAft>
              <a:buSzPts val="1100"/>
              <a:buNone/>
            </a:pPr>
            <a:endParaRPr b="1" u="sng"/>
          </a:p>
          <a:p>
            <a:pPr marL="0" lvl="0" indent="0" algn="l" rtl="0">
              <a:lnSpc>
                <a:spcPct val="100000"/>
              </a:lnSpc>
              <a:spcBef>
                <a:spcPts val="0"/>
              </a:spcBef>
              <a:spcAft>
                <a:spcPts val="0"/>
              </a:spcAft>
              <a:buSzPts val="1100"/>
              <a:buNone/>
            </a:pPr>
            <a:r>
              <a:rPr lang="en" b="1"/>
              <a:t>What are challenges?</a:t>
            </a:r>
            <a:endParaRPr b="1"/>
          </a:p>
          <a:p>
            <a:pPr marL="0" lvl="0" indent="0" algn="l" rtl="0">
              <a:lnSpc>
                <a:spcPct val="100000"/>
              </a:lnSpc>
              <a:spcBef>
                <a:spcPts val="0"/>
              </a:spcBef>
              <a:spcAft>
                <a:spcPts val="0"/>
              </a:spcAft>
              <a:buSzPts val="1100"/>
              <a:buNone/>
            </a:pPr>
            <a:r>
              <a:rPr lang="en" i="1"/>
              <a:t>Extra objectives/ game modes that the player can complete for rewards.</a:t>
            </a:r>
            <a:endParaRPr i="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Challenge examples:</a:t>
            </a:r>
            <a:endParaRPr b="1"/>
          </a:p>
          <a:p>
            <a:pPr marL="457200" lvl="0" indent="-298450" algn="l" rtl="0">
              <a:lnSpc>
                <a:spcPct val="100000"/>
              </a:lnSpc>
              <a:spcBef>
                <a:spcPts val="0"/>
              </a:spcBef>
              <a:spcAft>
                <a:spcPts val="0"/>
              </a:spcAft>
              <a:buSzPts val="1100"/>
              <a:buChar char="●"/>
            </a:pPr>
            <a:r>
              <a:rPr lang="en" i="1"/>
              <a:t>Time trials</a:t>
            </a:r>
            <a:endParaRPr i="1"/>
          </a:p>
          <a:p>
            <a:pPr marL="457200" lvl="0" indent="-298450" algn="l" rtl="0">
              <a:lnSpc>
                <a:spcPct val="100000"/>
              </a:lnSpc>
              <a:spcBef>
                <a:spcPts val="0"/>
              </a:spcBef>
              <a:spcAft>
                <a:spcPts val="0"/>
              </a:spcAft>
              <a:buSzPts val="1100"/>
              <a:buChar char="●"/>
            </a:pPr>
            <a:r>
              <a:rPr lang="en" i="1"/>
              <a:t>Endless mode</a:t>
            </a:r>
            <a:endParaRPr i="1"/>
          </a:p>
          <a:p>
            <a:pPr marL="457200" lvl="0" indent="-298450" algn="l" rtl="0">
              <a:lnSpc>
                <a:spcPct val="100000"/>
              </a:lnSpc>
              <a:spcBef>
                <a:spcPts val="0"/>
              </a:spcBef>
              <a:spcAft>
                <a:spcPts val="0"/>
              </a:spcAft>
              <a:buSzPts val="1100"/>
              <a:buChar char="●"/>
            </a:pPr>
            <a:r>
              <a:rPr lang="en" i="1"/>
              <a:t>No restarts</a:t>
            </a:r>
            <a:endParaRPr i="1"/>
          </a:p>
          <a:p>
            <a:pPr marL="457200" lvl="0" indent="-298450" algn="l" rtl="0">
              <a:lnSpc>
                <a:spcPct val="100000"/>
              </a:lnSpc>
              <a:spcBef>
                <a:spcPts val="0"/>
              </a:spcBef>
              <a:spcAft>
                <a:spcPts val="0"/>
              </a:spcAft>
              <a:buSzPts val="1100"/>
              <a:buChar char="●"/>
            </a:pPr>
            <a:r>
              <a:rPr lang="en" i="1"/>
              <a:t>One gun</a:t>
            </a:r>
            <a:endParaRPr i="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What are rewards?</a:t>
            </a:r>
            <a:endParaRPr b="1"/>
          </a:p>
          <a:p>
            <a:pPr marL="0" lvl="0" indent="0" algn="l" rtl="0">
              <a:lnSpc>
                <a:spcPct val="100000"/>
              </a:lnSpc>
              <a:spcBef>
                <a:spcPts val="0"/>
              </a:spcBef>
              <a:spcAft>
                <a:spcPts val="0"/>
              </a:spcAft>
              <a:buSzPts val="1100"/>
              <a:buNone/>
            </a:pPr>
            <a:r>
              <a:rPr lang="en" i="1"/>
              <a:t>Items given after the player completes main objectives and challenges.</a:t>
            </a:r>
            <a:endParaRPr i="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Reward examples:</a:t>
            </a:r>
            <a:endParaRPr b="1"/>
          </a:p>
          <a:p>
            <a:pPr marL="457200" lvl="0" indent="-298450" algn="l" rtl="0">
              <a:lnSpc>
                <a:spcPct val="100000"/>
              </a:lnSpc>
              <a:spcBef>
                <a:spcPts val="0"/>
              </a:spcBef>
              <a:spcAft>
                <a:spcPts val="0"/>
              </a:spcAft>
              <a:buSzPts val="1100"/>
              <a:buChar char="●"/>
            </a:pPr>
            <a:r>
              <a:rPr lang="en" i="1"/>
              <a:t>Social trophies </a:t>
            </a:r>
            <a:r>
              <a:rPr lang="en"/>
              <a:t>- Usually attributed to the users networked account.</a:t>
            </a:r>
            <a:endParaRPr/>
          </a:p>
          <a:p>
            <a:pPr marL="457200" lvl="0" indent="-298450" algn="l" rtl="0">
              <a:lnSpc>
                <a:spcPct val="100000"/>
              </a:lnSpc>
              <a:spcBef>
                <a:spcPts val="0"/>
              </a:spcBef>
              <a:spcAft>
                <a:spcPts val="0"/>
              </a:spcAft>
              <a:buSzPts val="1100"/>
              <a:buChar char="●"/>
            </a:pPr>
            <a:r>
              <a:rPr lang="en" i="1"/>
              <a:t>Currency</a:t>
            </a:r>
            <a:endParaRPr i="1"/>
          </a:p>
          <a:p>
            <a:pPr marL="457200" lvl="0" indent="-298450" algn="l" rtl="0">
              <a:lnSpc>
                <a:spcPct val="100000"/>
              </a:lnSpc>
              <a:spcBef>
                <a:spcPts val="0"/>
              </a:spcBef>
              <a:spcAft>
                <a:spcPts val="0"/>
              </a:spcAft>
              <a:buSzPts val="1100"/>
              <a:buChar char="●"/>
            </a:pPr>
            <a:r>
              <a:rPr lang="en" i="1"/>
              <a:t>Item unlocks</a:t>
            </a:r>
            <a:endParaRPr i="1"/>
          </a:p>
          <a:p>
            <a:pPr marL="457200" lvl="0" indent="-298450" algn="l" rtl="0">
              <a:lnSpc>
                <a:spcPct val="100000"/>
              </a:lnSpc>
              <a:spcBef>
                <a:spcPts val="0"/>
              </a:spcBef>
              <a:spcAft>
                <a:spcPts val="0"/>
              </a:spcAft>
              <a:buSzPts val="1100"/>
              <a:buChar char="●"/>
            </a:pPr>
            <a:r>
              <a:rPr lang="en" i="1"/>
              <a:t>Map unlocks</a:t>
            </a:r>
            <a:endParaRPr i="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u="sng"/>
              <a:t>Gameplay (losing)</a:t>
            </a:r>
            <a:endParaRPr b="1" u="sng"/>
          </a:p>
          <a:p>
            <a:pPr marL="0" lvl="0" indent="0" algn="l" rtl="0">
              <a:lnSpc>
                <a:spcPct val="100000"/>
              </a:lnSpc>
              <a:spcBef>
                <a:spcPts val="0"/>
              </a:spcBef>
              <a:spcAft>
                <a:spcPts val="0"/>
              </a:spcAft>
              <a:buSzPts val="1100"/>
              <a:buNone/>
            </a:pPr>
            <a:endParaRPr b="1" u="sng"/>
          </a:p>
          <a:p>
            <a:pPr marL="0" lvl="0" indent="0" algn="l" rtl="0">
              <a:lnSpc>
                <a:spcPct val="100000"/>
              </a:lnSpc>
              <a:spcBef>
                <a:spcPts val="0"/>
              </a:spcBef>
              <a:spcAft>
                <a:spcPts val="0"/>
              </a:spcAft>
              <a:buSzPts val="1100"/>
              <a:buNone/>
            </a:pPr>
            <a:r>
              <a:rPr lang="en" b="1"/>
              <a:t>What is losing?</a:t>
            </a:r>
            <a:endParaRPr b="1"/>
          </a:p>
          <a:p>
            <a:pPr marL="0" lvl="0" indent="0" algn="l" rtl="0">
              <a:lnSpc>
                <a:spcPct val="100000"/>
              </a:lnSpc>
              <a:spcBef>
                <a:spcPts val="0"/>
              </a:spcBef>
              <a:spcAft>
                <a:spcPts val="0"/>
              </a:spcAft>
              <a:buSzPts val="1100"/>
              <a:buNone/>
            </a:pPr>
            <a:r>
              <a:rPr lang="en" i="1"/>
              <a:t>When the player fails to achieve an objective or dies</a:t>
            </a:r>
            <a:endParaRPr i="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Results of losing examples:</a:t>
            </a:r>
            <a:endParaRPr b="1"/>
          </a:p>
          <a:p>
            <a:pPr marL="457200" lvl="0" indent="-298450" algn="l" rtl="0">
              <a:lnSpc>
                <a:spcPct val="100000"/>
              </a:lnSpc>
              <a:spcBef>
                <a:spcPts val="0"/>
              </a:spcBef>
              <a:spcAft>
                <a:spcPts val="0"/>
              </a:spcAft>
              <a:buSzPts val="1100"/>
              <a:buChar char="●"/>
            </a:pPr>
            <a:r>
              <a:rPr lang="en" i="1"/>
              <a:t>Lose access to a character </a:t>
            </a:r>
            <a:r>
              <a:rPr lang="en"/>
              <a:t>- Whether it's having the character permanently die altering a choices based narrative or just having them be unable for selection in more arcade-based games</a:t>
            </a:r>
            <a:endParaRPr/>
          </a:p>
          <a:p>
            <a:pPr marL="457200" lvl="0" indent="-298450" algn="l" rtl="0">
              <a:lnSpc>
                <a:spcPct val="100000"/>
              </a:lnSpc>
              <a:spcBef>
                <a:spcPts val="0"/>
              </a:spcBef>
              <a:spcAft>
                <a:spcPts val="0"/>
              </a:spcAft>
              <a:buSzPts val="1100"/>
              <a:buChar char="●"/>
            </a:pPr>
            <a:r>
              <a:rPr lang="en" i="1"/>
              <a:t>Lose items and power ups </a:t>
            </a:r>
            <a:r>
              <a:rPr lang="en"/>
              <a:t>- For instance, you may lose your inventory and levels in minecraft after dying and other players are able to collect your stuff</a:t>
            </a:r>
            <a:endParaRPr/>
          </a:p>
          <a:p>
            <a:pPr marL="457200" lvl="0" indent="-298450" algn="l" rtl="0">
              <a:lnSpc>
                <a:spcPct val="100000"/>
              </a:lnSpc>
              <a:spcBef>
                <a:spcPts val="0"/>
              </a:spcBef>
              <a:spcAft>
                <a:spcPts val="0"/>
              </a:spcAft>
              <a:buSzPts val="1100"/>
              <a:buChar char="●"/>
            </a:pPr>
            <a:r>
              <a:rPr lang="en" i="1"/>
              <a:t>Have to restart the level </a:t>
            </a:r>
            <a:r>
              <a:rPr lang="en"/>
              <a:t>- In platformers, you are usually put back at a checkpoint if you die </a:t>
            </a:r>
            <a:endParaRPr/>
          </a:p>
          <a:p>
            <a:pPr marL="457200" lvl="0" indent="-298450" algn="l" rtl="0">
              <a:lnSpc>
                <a:spcPct val="100000"/>
              </a:lnSpc>
              <a:spcBef>
                <a:spcPts val="0"/>
              </a:spcBef>
              <a:spcAft>
                <a:spcPts val="0"/>
              </a:spcAft>
              <a:buSzPts val="1100"/>
              <a:buChar char="●"/>
            </a:pPr>
            <a:r>
              <a:rPr lang="en" i="1"/>
              <a:t>May lose currency </a:t>
            </a:r>
            <a:r>
              <a:rPr lang="en"/>
              <a:t>- For example, in GTA V story mode, if you die, you have to pay in-game currency to the hospital for reviving you. Which means you have less money to spend on whatever you like.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How do I pick the penalties?</a:t>
            </a:r>
            <a:endParaRPr b="1"/>
          </a:p>
          <a:p>
            <a:pPr marL="0" lvl="0" indent="0" algn="l" rtl="0">
              <a:lnSpc>
                <a:spcPct val="100000"/>
              </a:lnSpc>
              <a:spcBef>
                <a:spcPts val="0"/>
              </a:spcBef>
              <a:spcAft>
                <a:spcPts val="0"/>
              </a:spcAft>
              <a:buSzPts val="1100"/>
              <a:buNone/>
            </a:pPr>
            <a:r>
              <a:rPr lang="en" i="1"/>
              <a:t>Think of your demographic, story and theme</a:t>
            </a:r>
            <a:r>
              <a:rPr lang="en"/>
              <a:t>. You wouldn’t want to have harsh penalties for a demographic that are prone to making mistakes as it will dishearten them and discourage them from playing. Equally, you wouldn’t want to have soft penalties for a demographic that would prefer a challenge - as the lack of difficulty will bore them. Furthermore, are your penalties in line with your story and theme. For instance, a story driven by personal choice should have dire effects on characters if they choose wrong.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u="sng"/>
              <a:t>Art and sound</a:t>
            </a:r>
            <a:endParaRPr b="1" u="sng"/>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b="1"/>
              <a:t>What is a game art style?</a:t>
            </a:r>
            <a:endParaRPr b="1"/>
          </a:p>
          <a:p>
            <a:pPr marL="0" lvl="0" indent="0" algn="l" rtl="0">
              <a:lnSpc>
                <a:spcPct val="100000"/>
              </a:lnSpc>
              <a:spcBef>
                <a:spcPts val="0"/>
              </a:spcBef>
              <a:spcAft>
                <a:spcPts val="0"/>
              </a:spcAft>
              <a:buSzPts val="1100"/>
              <a:buNone/>
            </a:pPr>
            <a:r>
              <a:rPr lang="en" i="1"/>
              <a:t>It defines how you would like all of your assets to appear. </a:t>
            </a:r>
            <a:r>
              <a:rPr lang="en"/>
              <a:t>By assets I mean all of the objects in your game, for instance, character models, buildings, vehicles etc</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b="1"/>
              <a:t>Examples of art styles:</a:t>
            </a:r>
            <a:endParaRPr b="1"/>
          </a:p>
          <a:p>
            <a:pPr marL="457200" lvl="0" indent="-298450" algn="l" rtl="0">
              <a:lnSpc>
                <a:spcPct val="100000"/>
              </a:lnSpc>
              <a:spcBef>
                <a:spcPts val="0"/>
              </a:spcBef>
              <a:spcAft>
                <a:spcPts val="0"/>
              </a:spcAft>
              <a:buSzPts val="1100"/>
              <a:buChar char="●"/>
            </a:pPr>
            <a:r>
              <a:rPr lang="en" i="1"/>
              <a:t>3D </a:t>
            </a:r>
            <a:r>
              <a:rPr lang="en"/>
              <a:t>- Very broadly, games can use 2D, 3D or both. With 3D models and objects, they have depth as well as width and height. Marvel’s Avengers is an example of a 3D game.</a:t>
            </a:r>
            <a:endParaRPr/>
          </a:p>
          <a:p>
            <a:pPr marL="457200" lvl="0" indent="-298450" algn="l" rtl="0">
              <a:lnSpc>
                <a:spcPct val="100000"/>
              </a:lnSpc>
              <a:spcBef>
                <a:spcPts val="0"/>
              </a:spcBef>
              <a:spcAft>
                <a:spcPts val="0"/>
              </a:spcAft>
              <a:buSzPts val="1100"/>
              <a:buChar char="●"/>
            </a:pPr>
            <a:r>
              <a:rPr lang="en" i="1"/>
              <a:t>2D </a:t>
            </a:r>
            <a:r>
              <a:rPr lang="en"/>
              <a:t>- Think of Mario, snake and tetris. All games which have no depth, each object presented as being flat on the screen</a:t>
            </a:r>
            <a:endParaRPr/>
          </a:p>
          <a:p>
            <a:pPr marL="457200" lvl="0" indent="-298450" algn="l" rtl="0">
              <a:lnSpc>
                <a:spcPct val="100000"/>
              </a:lnSpc>
              <a:spcBef>
                <a:spcPts val="0"/>
              </a:spcBef>
              <a:spcAft>
                <a:spcPts val="0"/>
              </a:spcAft>
              <a:buSzPts val="1100"/>
              <a:buChar char="●"/>
            </a:pPr>
            <a:r>
              <a:rPr lang="en" i="1"/>
              <a:t>Cartoon </a:t>
            </a:r>
            <a:r>
              <a:rPr lang="en"/>
              <a:t>- Usually takes the form of outlined objects or very stylised, non realistic representations of objects. An example of this is Overcooked, where all of the items do not appear as copies of their real life versions and the characters include animals.</a:t>
            </a:r>
            <a:endParaRPr/>
          </a:p>
          <a:p>
            <a:pPr marL="457200" lvl="0" indent="-298450" algn="l" rtl="0">
              <a:lnSpc>
                <a:spcPct val="100000"/>
              </a:lnSpc>
              <a:spcBef>
                <a:spcPts val="0"/>
              </a:spcBef>
              <a:spcAft>
                <a:spcPts val="0"/>
              </a:spcAft>
              <a:buSzPts val="1100"/>
              <a:buChar char="●"/>
            </a:pPr>
            <a:r>
              <a:rPr lang="en" i="1"/>
              <a:t>Realistic </a:t>
            </a:r>
            <a:r>
              <a:rPr lang="en"/>
              <a:t>- Very common in large studio releases nowadays. Objects are rendered to look as close as possible to the real life equivalent. Think of the graphics in Red Dead Redemption 3.</a:t>
            </a:r>
            <a:endParaRPr/>
          </a:p>
          <a:p>
            <a:pPr marL="457200" lvl="0" indent="-298450" algn="l" rtl="0">
              <a:lnSpc>
                <a:spcPct val="100000"/>
              </a:lnSpc>
              <a:spcBef>
                <a:spcPts val="0"/>
              </a:spcBef>
              <a:spcAft>
                <a:spcPts val="0"/>
              </a:spcAft>
              <a:buSzPts val="1100"/>
              <a:buChar char="●"/>
            </a:pPr>
            <a:r>
              <a:rPr lang="en" i="1"/>
              <a:t>Painterly </a:t>
            </a:r>
            <a:r>
              <a:rPr lang="en"/>
              <a:t>- Another example of style in graphics. An example of a painterly style in video games would be Disco Elysium.</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b="1"/>
              <a:t>Why is sound important?</a:t>
            </a:r>
            <a:endParaRPr b="1"/>
          </a:p>
          <a:p>
            <a:pPr marL="0" lvl="0" indent="0" algn="l" rtl="0">
              <a:lnSpc>
                <a:spcPct val="100000"/>
              </a:lnSpc>
              <a:spcBef>
                <a:spcPts val="0"/>
              </a:spcBef>
              <a:spcAft>
                <a:spcPts val="0"/>
              </a:spcAft>
              <a:buSzPts val="1100"/>
              <a:buNone/>
            </a:pPr>
            <a:r>
              <a:rPr lang="en" i="1"/>
              <a:t>It sets the tone of the scene that you are showing.</a:t>
            </a:r>
            <a:r>
              <a:rPr lang="en"/>
              <a:t> For instance, when playing ‘Mario Kart’ and other arcade racers they utilise sound to increase tension by increasing the tempo. Therefore, you can also use sound to almost manipulate your audience into whatever feeling you would like them to feel.</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b="1"/>
              <a:t>Examples of music genres:</a:t>
            </a:r>
            <a:endParaRPr b="1"/>
          </a:p>
          <a:p>
            <a:pPr marL="457200" lvl="0" indent="-298450" algn="l" rtl="0">
              <a:lnSpc>
                <a:spcPct val="100000"/>
              </a:lnSpc>
              <a:spcBef>
                <a:spcPts val="0"/>
              </a:spcBef>
              <a:spcAft>
                <a:spcPts val="0"/>
              </a:spcAft>
              <a:buSzPts val="1100"/>
              <a:buChar char="●"/>
            </a:pPr>
            <a:r>
              <a:rPr lang="en" i="1"/>
              <a:t>Electronic </a:t>
            </a:r>
            <a:r>
              <a:rPr lang="en"/>
              <a:t>- Often associated with videogames. Usually found in 2D games, think of Terraria.</a:t>
            </a:r>
            <a:endParaRPr/>
          </a:p>
          <a:p>
            <a:pPr marL="457200" lvl="0" indent="-298450" algn="l" rtl="0">
              <a:lnSpc>
                <a:spcPct val="100000"/>
              </a:lnSpc>
              <a:spcBef>
                <a:spcPts val="0"/>
              </a:spcBef>
              <a:spcAft>
                <a:spcPts val="0"/>
              </a:spcAft>
              <a:buSzPts val="1100"/>
              <a:buChar char="●"/>
            </a:pPr>
            <a:r>
              <a:rPr lang="en" i="1"/>
              <a:t>Classical </a:t>
            </a:r>
            <a:r>
              <a:rPr lang="en"/>
              <a:t>- Sometimes blended in with electronic music</a:t>
            </a:r>
            <a:endParaRPr/>
          </a:p>
          <a:p>
            <a:pPr marL="457200" lvl="0" indent="-298450" algn="l" rtl="0">
              <a:lnSpc>
                <a:spcPct val="100000"/>
              </a:lnSpc>
              <a:spcBef>
                <a:spcPts val="0"/>
              </a:spcBef>
              <a:spcAft>
                <a:spcPts val="0"/>
              </a:spcAft>
              <a:buSzPts val="1100"/>
              <a:buChar char="●"/>
            </a:pPr>
            <a:r>
              <a:rPr lang="en" i="1"/>
              <a:t>Rap </a:t>
            </a:r>
            <a:r>
              <a:rPr lang="en"/>
              <a:t>- Can often be found in more mainstream/ general audience games that follow real life. For instance any of the NBA basketball games released. To match with the urban aesthetic associated with the sport</a:t>
            </a:r>
            <a:endParaRPr/>
          </a:p>
          <a:p>
            <a:pPr marL="457200" lvl="0" indent="-298450" algn="l" rtl="0">
              <a:lnSpc>
                <a:spcPct val="100000"/>
              </a:lnSpc>
              <a:spcBef>
                <a:spcPts val="0"/>
              </a:spcBef>
              <a:spcAft>
                <a:spcPts val="0"/>
              </a:spcAft>
              <a:buSzPts val="1100"/>
              <a:buChar char="●"/>
            </a:pPr>
            <a:r>
              <a:rPr lang="en" i="1"/>
              <a:t>Pop </a:t>
            </a:r>
            <a:r>
              <a:rPr lang="en"/>
              <a:t>- Usually played in games meant to emulate present day. Think of GTA V and its range of music stations.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u="sng"/>
              <a:t>Demographics</a:t>
            </a:r>
            <a:endParaRPr b="1" u="sng"/>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b="1"/>
              <a:t>What is a Demographic?</a:t>
            </a:r>
            <a:endParaRPr b="1"/>
          </a:p>
          <a:p>
            <a:pPr marL="0" lvl="0" indent="0" algn="l" rtl="0">
              <a:lnSpc>
                <a:spcPct val="100000"/>
              </a:lnSpc>
              <a:spcBef>
                <a:spcPts val="0"/>
              </a:spcBef>
              <a:spcAft>
                <a:spcPts val="0"/>
              </a:spcAft>
              <a:buSzPts val="1100"/>
              <a:buNone/>
            </a:pPr>
            <a:r>
              <a:rPr lang="en"/>
              <a:t>In this case, a demographic is the intended end user of our game, often referred to as the player. It is important that we tailor our game to our demographic.</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b="1"/>
              <a:t>Examples of a demographic:</a:t>
            </a:r>
            <a:endParaRPr b="1"/>
          </a:p>
          <a:p>
            <a:pPr marL="457200" lvl="0" indent="-298450" algn="l" rtl="0">
              <a:lnSpc>
                <a:spcPct val="100000"/>
              </a:lnSpc>
              <a:spcBef>
                <a:spcPts val="0"/>
              </a:spcBef>
              <a:spcAft>
                <a:spcPts val="0"/>
              </a:spcAft>
              <a:buSzPts val="1100"/>
              <a:buChar char="-"/>
            </a:pPr>
            <a:r>
              <a:rPr lang="en"/>
              <a:t>Age - Think of groups such as: Children, teenagers, adults and the elderly and how we can cater to each one. For instance, it would not be the best idea to make a game that requires intensive motor function like button mashing or precise jumping for young children</a:t>
            </a:r>
            <a:endParaRPr/>
          </a:p>
          <a:p>
            <a:pPr marL="457200" lvl="0" indent="-298450" algn="l" rtl="0">
              <a:lnSpc>
                <a:spcPct val="100000"/>
              </a:lnSpc>
              <a:spcBef>
                <a:spcPts val="0"/>
              </a:spcBef>
              <a:spcAft>
                <a:spcPts val="0"/>
              </a:spcAft>
              <a:buSzPts val="1100"/>
              <a:buChar char="-"/>
            </a:pPr>
            <a:r>
              <a:rPr lang="en"/>
              <a:t>Gender - Whilst games should be comfortable for someone of any gender to play, you may want to explore a gendered experience and how it affects the world of the story. Whilst it is not a game, Julia, a book by Sandra Newman explores the world of 1984 through the lens of a woman in Oceania - a perspective not explored in the original novel</a:t>
            </a:r>
            <a:endParaRPr/>
          </a:p>
          <a:p>
            <a:pPr marL="457200" lvl="0" indent="-298450" algn="l" rtl="0">
              <a:lnSpc>
                <a:spcPct val="100000"/>
              </a:lnSpc>
              <a:spcBef>
                <a:spcPts val="0"/>
              </a:spcBef>
              <a:spcAft>
                <a:spcPts val="0"/>
              </a:spcAft>
              <a:buSzPts val="1100"/>
              <a:buChar char="-"/>
            </a:pPr>
            <a:r>
              <a:rPr lang="en"/>
              <a:t>Race - The same goes for Race, you may want to explore the experiences of a certain race in your game.</a:t>
            </a:r>
            <a:endParaRPr/>
          </a:p>
          <a:p>
            <a:pPr marL="457200" lvl="0" indent="-298450" algn="l" rtl="0">
              <a:lnSpc>
                <a:spcPct val="100000"/>
              </a:lnSpc>
              <a:spcBef>
                <a:spcPts val="0"/>
              </a:spcBef>
              <a:spcAft>
                <a:spcPts val="0"/>
              </a:spcAft>
              <a:buSzPts val="1100"/>
              <a:buChar char="-"/>
            </a:pPr>
            <a:r>
              <a:rPr lang="en"/>
              <a:t>Nationality - This is very important to the end user and the world that the story is set in. Language is a barrier that can be overcome by translation however, certain phrases and gestures cannot be expressed. Also, you may use plot points that are specific to a particular country, for example the setting of a secondary school rugby match is something that would be associated with the Uk and other rugby playing nations. But, not everyone may know what these are. So it would be beneficial to make the Uk our target audience of choice.</a:t>
            </a:r>
            <a:endParaRPr/>
          </a:p>
          <a:p>
            <a:pPr marL="457200" lvl="0" indent="-298450" algn="l" rtl="0">
              <a:lnSpc>
                <a:spcPct val="100000"/>
              </a:lnSpc>
              <a:spcBef>
                <a:spcPts val="0"/>
              </a:spcBef>
              <a:spcAft>
                <a:spcPts val="0"/>
              </a:spcAft>
              <a:buSzPts val="1100"/>
              <a:buChar char="-"/>
            </a:pPr>
            <a:r>
              <a:rPr lang="en"/>
              <a:t>A specific disability - Disability accommodation in video games is very important. Think about elements you can include to make their experience better, for example including audio description for visually impaired users</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Why define a demographic?</a:t>
            </a:r>
            <a:endParaRPr b="1"/>
          </a:p>
          <a:p>
            <a:pPr marL="0" lvl="0" indent="0" algn="l" rtl="0">
              <a:lnSpc>
                <a:spcPct val="100000"/>
              </a:lnSpc>
              <a:spcBef>
                <a:spcPts val="0"/>
              </a:spcBef>
              <a:spcAft>
                <a:spcPts val="0"/>
              </a:spcAft>
              <a:buSzPts val="1100"/>
              <a:buNone/>
            </a:pPr>
            <a:r>
              <a:rPr lang="en">
                <a:solidFill>
                  <a:schemeClr val="dk1"/>
                </a:solidFill>
              </a:rPr>
              <a:t>It gives specific ideas on how to enhance our game for user experience; rather than guessing. It also allows people to effectively choose which games to buy; reducing the chance of them wasting money and CD’s going to landfill.</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b="1">
                <a:solidFill>
                  <a:schemeClr val="dk1"/>
                </a:solidFill>
              </a:rPr>
              <a:t>How do define a demographic</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Usually, you would use a combination of different demographics as possible in order to be as specific as possible. For example: young adults from England.</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u="sng"/>
              <a:t>Demographics</a:t>
            </a:r>
            <a:r>
              <a:rPr lang="en"/>
              <a:t> (continued)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PEGI</a:t>
            </a:r>
            <a:endParaRPr/>
          </a:p>
          <a:p>
            <a:pPr marL="0" lvl="0" indent="0" algn="l" rtl="0">
              <a:lnSpc>
                <a:spcPct val="100000"/>
              </a:lnSpc>
              <a:spcBef>
                <a:spcPts val="0"/>
              </a:spcBef>
              <a:spcAft>
                <a:spcPts val="0"/>
              </a:spcAft>
              <a:buSzPts val="1100"/>
              <a:buNone/>
            </a:pPr>
            <a:r>
              <a:rPr lang="en"/>
              <a:t>Just as movies have age ratings, so do video games. If you live in Europe, you’ve probably seen the PEGI rating system on the games you buy.</a:t>
            </a:r>
            <a:endParaRPr/>
          </a:p>
          <a:p>
            <a:pPr marL="0" lvl="0" indent="0" algn="l" rtl="0">
              <a:lnSpc>
                <a:spcPct val="100000"/>
              </a:lnSpc>
              <a:spcBef>
                <a:spcPts val="0"/>
              </a:spcBef>
              <a:spcAft>
                <a:spcPts val="0"/>
              </a:spcAft>
              <a:buSzPts val="1100"/>
              <a:buNone/>
            </a:pPr>
            <a:r>
              <a:rPr lang="en" b="1">
                <a:solidFill>
                  <a:schemeClr val="dk1"/>
                </a:solidFill>
              </a:rPr>
              <a:t>PEGI was established to help European consumers make informed decisions when buying video games or apps through the use of age recommendations and content descriptors.</a:t>
            </a:r>
            <a:endParaRPr b="1">
              <a:solidFill>
                <a:schemeClr val="dk1"/>
              </a:solidFill>
            </a:endParaRPr>
          </a:p>
          <a:p>
            <a:pPr marL="0" lvl="0" indent="0" algn="l" rtl="0">
              <a:lnSpc>
                <a:spcPct val="100000"/>
              </a:lnSpc>
              <a:spcBef>
                <a:spcPts val="0"/>
              </a:spcBef>
              <a:spcAft>
                <a:spcPts val="0"/>
              </a:spcAft>
              <a:buSzPts val="1100"/>
              <a:buNone/>
            </a:pPr>
            <a:r>
              <a:rPr lang="en">
                <a:solidFill>
                  <a:schemeClr val="dk1"/>
                </a:solidFill>
              </a:rPr>
              <a:t>In your game design document, it could be helpful to look at PEGI and other industry standard demographic markers as they are clear on what is suitable for specific age ranges/ audiences. Though, if you don’t live in a country that uses PEGI, take a look at your countries rating systems for games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u="sng"/>
              <a:t>Demographics (platforms)</a:t>
            </a:r>
            <a:endParaRPr b="1" u="sng"/>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b="1"/>
              <a:t>What is a platform?</a:t>
            </a:r>
            <a:endParaRPr b="1"/>
          </a:p>
          <a:p>
            <a:pPr marL="0" lvl="0" indent="0" algn="l" rtl="0">
              <a:lnSpc>
                <a:spcPct val="100000"/>
              </a:lnSpc>
              <a:spcBef>
                <a:spcPts val="0"/>
              </a:spcBef>
              <a:spcAft>
                <a:spcPts val="0"/>
              </a:spcAft>
              <a:buSzPts val="1100"/>
              <a:buNone/>
            </a:pPr>
            <a:r>
              <a:rPr lang="en" i="1"/>
              <a:t>The target device for out game. </a:t>
            </a:r>
            <a:r>
              <a:rPr lang="en"/>
              <a:t>Whilst games are ported/ altered for release on other devices, a target device is useful in development to tailor the games controls and features to that particular platform</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b="1"/>
              <a:t>Examples of platforms:</a:t>
            </a:r>
            <a:endParaRPr b="1"/>
          </a:p>
          <a:p>
            <a:pPr marL="457200" lvl="0" indent="-298450" algn="l" rtl="0">
              <a:lnSpc>
                <a:spcPct val="100000"/>
              </a:lnSpc>
              <a:spcBef>
                <a:spcPts val="0"/>
              </a:spcBef>
              <a:spcAft>
                <a:spcPts val="0"/>
              </a:spcAft>
              <a:buSzPts val="1100"/>
              <a:buChar char="●"/>
            </a:pPr>
            <a:r>
              <a:rPr lang="en" i="1"/>
              <a:t>Console </a:t>
            </a:r>
            <a:r>
              <a:rPr lang="en"/>
              <a:t>- For instance, a PS5 or an XBOX 1S. These can handle high intensity games and graphics, due to them being purpose-built machines</a:t>
            </a:r>
            <a:endParaRPr/>
          </a:p>
          <a:p>
            <a:pPr marL="457200" lvl="0" indent="-298450" algn="l" rtl="0">
              <a:lnSpc>
                <a:spcPct val="100000"/>
              </a:lnSpc>
              <a:spcBef>
                <a:spcPts val="0"/>
              </a:spcBef>
              <a:spcAft>
                <a:spcPts val="0"/>
              </a:spcAft>
              <a:buSzPts val="1100"/>
              <a:buChar char="●"/>
            </a:pPr>
            <a:r>
              <a:rPr lang="en" i="1"/>
              <a:t>Handheld </a:t>
            </a:r>
            <a:r>
              <a:rPr lang="en"/>
              <a:t>- For instance, a PSP/ Vita or a Nintendo switch. While being purpose-built they cannot handle the intensity a console can due to the limiting factor of size and weight which restricts the components being used.</a:t>
            </a:r>
            <a:endParaRPr/>
          </a:p>
          <a:p>
            <a:pPr marL="457200" lvl="0" indent="-298450" algn="l" rtl="0">
              <a:lnSpc>
                <a:spcPct val="100000"/>
              </a:lnSpc>
              <a:spcBef>
                <a:spcPts val="0"/>
              </a:spcBef>
              <a:spcAft>
                <a:spcPts val="0"/>
              </a:spcAft>
              <a:buSzPts val="1100"/>
              <a:buChar char="●"/>
            </a:pPr>
            <a:r>
              <a:rPr lang="en" i="1">
                <a:solidFill>
                  <a:schemeClr val="dk1"/>
                </a:solidFill>
              </a:rPr>
              <a:t>Desktop PC  </a:t>
            </a:r>
            <a:r>
              <a:rPr lang="en">
                <a:solidFill>
                  <a:schemeClr val="dk1"/>
                </a:solidFill>
              </a:rPr>
              <a:t>- Some machines are purpose-built gaming computers whilst others are general purpose which causes a wide range in performance capabilities. </a:t>
            </a:r>
            <a:endParaRPr/>
          </a:p>
          <a:p>
            <a:pPr marL="457200" lvl="0" indent="-298450" algn="l" rtl="0">
              <a:lnSpc>
                <a:spcPct val="100000"/>
              </a:lnSpc>
              <a:spcBef>
                <a:spcPts val="0"/>
              </a:spcBef>
              <a:spcAft>
                <a:spcPts val="0"/>
              </a:spcAft>
              <a:buSzPts val="1100"/>
              <a:buChar char="●"/>
            </a:pPr>
            <a:r>
              <a:rPr lang="en" i="1"/>
              <a:t>Mobile </a:t>
            </a:r>
            <a:r>
              <a:rPr lang="en"/>
              <a:t>- These are not purpose built and therefore can only handle low intensity games as they must perform other tasks. Also, think of controls, usually control of mobile games is limited to the touch screen which can affect sensitivity and be harder for people to control.</a:t>
            </a:r>
            <a:endParaRPr/>
          </a:p>
          <a:p>
            <a:pPr marL="457200" lvl="0" indent="-298450" algn="l" rtl="0">
              <a:lnSpc>
                <a:spcPct val="100000"/>
              </a:lnSpc>
              <a:spcBef>
                <a:spcPts val="0"/>
              </a:spcBef>
              <a:spcAft>
                <a:spcPts val="0"/>
              </a:spcAft>
              <a:buSzPts val="1100"/>
              <a:buChar char="●"/>
            </a:pPr>
            <a:r>
              <a:rPr lang="en" i="1"/>
              <a:t>VR </a:t>
            </a:r>
            <a:r>
              <a:rPr lang="en"/>
              <a:t>- Usually used with a console or pc, they can be used to fully immerse the player in the game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b="1"/>
              <a:t>Why have a target platform</a:t>
            </a:r>
            <a:endParaRPr b="1"/>
          </a:p>
          <a:p>
            <a:pPr marL="0" lvl="0" indent="0" algn="l" rtl="0">
              <a:lnSpc>
                <a:spcPct val="100000"/>
              </a:lnSpc>
              <a:spcBef>
                <a:spcPts val="0"/>
              </a:spcBef>
              <a:spcAft>
                <a:spcPts val="0"/>
              </a:spcAft>
              <a:buSzPts val="1100"/>
              <a:buNone/>
            </a:pPr>
            <a:r>
              <a:rPr lang="en" i="1"/>
              <a:t>Devices have different capabilities</a:t>
            </a:r>
            <a:r>
              <a:rPr lang="en"/>
              <a:t>. Personally, I think it is easiest to pick one platform, know it's capabilities and then think about upscaling it for other platforms or know that it cannot be delivered to certain platforms.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b="1"/>
              <a:t>How to pick a platform</a:t>
            </a:r>
            <a:endParaRPr b="1"/>
          </a:p>
          <a:p>
            <a:pPr marL="0" lvl="0" indent="0" algn="l" rtl="0">
              <a:lnSpc>
                <a:spcPct val="100000"/>
              </a:lnSpc>
              <a:spcBef>
                <a:spcPts val="0"/>
              </a:spcBef>
              <a:spcAft>
                <a:spcPts val="0"/>
              </a:spcAft>
              <a:buSzPts val="1100"/>
              <a:buNone/>
            </a:pPr>
            <a:r>
              <a:rPr lang="en" i="1"/>
              <a:t>Complete the rest of the game design document. Think of the complexity of the graphics and the mechanics. </a:t>
            </a:r>
            <a:r>
              <a:rPr lang="en"/>
              <a:t>As these ultimately decide which platform it can be played on. For example, a high-frame rate game with lots of game data would not be suited to be played on mobile. Equally, you may want to make a game that is accessible to as many players as possible, so you may choose to sacrifice complexity to be able to have it on the mobile platform</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b="1" u="sng" dirty="0"/>
              <a:t>A reminder</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dirty="0"/>
              <a:t>There is no set way to make a game design document. All of the ideas listed in the </a:t>
            </a:r>
            <a:r>
              <a:rPr lang="en-GB" dirty="0" err="1"/>
              <a:t>powerpoint</a:t>
            </a:r>
            <a:r>
              <a:rPr lang="en-GB" dirty="0"/>
              <a:t> are just an idea of how you could make it.</a:t>
            </a:r>
          </a:p>
          <a:p>
            <a:endParaRPr lang="en-GB" dirty="0"/>
          </a:p>
        </p:txBody>
      </p:sp>
    </p:spTree>
    <p:extLst>
      <p:ext uri="{BB962C8B-B14F-4D97-AF65-F5344CB8AC3E}">
        <p14:creationId xmlns:p14="http://schemas.microsoft.com/office/powerpoint/2010/main" val="4150557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u="sng">
                <a:solidFill>
                  <a:schemeClr val="dk1"/>
                </a:solidFill>
              </a:rPr>
              <a:t>Why pick Game design </a:t>
            </a:r>
            <a:endParaRPr b="1" u="sng">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u="sng">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If you came from the ‘find your form’ survey on the website or just interested, you may want to pick game design because it is: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i="1">
                <a:solidFill>
                  <a:schemeClr val="dk1"/>
                </a:solidFill>
              </a:rPr>
              <a:t>An interactive form of media </a:t>
            </a:r>
            <a:r>
              <a:rPr lang="en">
                <a:solidFill>
                  <a:schemeClr val="dk1"/>
                </a:solidFill>
              </a:rPr>
              <a:t>- As it requires the audience to participate your work and form a connection with it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i="1">
                <a:solidFill>
                  <a:schemeClr val="dk1"/>
                </a:solidFill>
              </a:rPr>
              <a:t>You can fully immerse the audience </a:t>
            </a:r>
            <a:r>
              <a:rPr lang="en">
                <a:solidFill>
                  <a:schemeClr val="dk1"/>
                </a:solidFill>
              </a:rPr>
              <a:t>- Especially with platforms like VR, the audience can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i="1">
                <a:solidFill>
                  <a:schemeClr val="dk1"/>
                </a:solidFill>
              </a:rPr>
              <a:t>Multilayered form of storytelling </a:t>
            </a:r>
            <a:r>
              <a:rPr lang="en">
                <a:solidFill>
                  <a:schemeClr val="dk1"/>
                </a:solidFill>
              </a:rPr>
              <a:t>- Whilst telling your story, you can accompany it with graphics and sound to represent your ideas. With no limit on what is physically possible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i="1">
                <a:solidFill>
                  <a:schemeClr val="dk1"/>
                </a:solidFill>
              </a:rPr>
              <a:t>You like playing video games </a:t>
            </a:r>
            <a:endParaRPr i="1">
              <a:solidFill>
                <a:schemeClr val="dk1"/>
              </a:solidFill>
            </a:endParaRPr>
          </a:p>
          <a:p>
            <a:pPr marL="0" lvl="0" indent="0" algn="l" rtl="0">
              <a:lnSpc>
                <a:spcPct val="100000"/>
              </a:lnSpc>
              <a:spcBef>
                <a:spcPts val="0"/>
              </a:spcBef>
              <a:spcAft>
                <a:spcPts val="0"/>
              </a:spcAft>
              <a:buSzPts val="1100"/>
              <a:buNone/>
            </a:pPr>
            <a:endParaRPr i="1">
              <a:solidFill>
                <a:schemeClr val="dk1"/>
              </a:solidFill>
            </a:endParaRPr>
          </a:p>
          <a:p>
            <a:pPr marL="0" lvl="0" indent="0" algn="l" rtl="0">
              <a:lnSpc>
                <a:spcPct val="100000"/>
              </a:lnSpc>
              <a:spcBef>
                <a:spcPts val="0"/>
              </a:spcBef>
              <a:spcAft>
                <a:spcPts val="0"/>
              </a:spcAft>
              <a:buSzPts val="1100"/>
              <a:buNone/>
            </a:pPr>
            <a:r>
              <a:rPr lang="en">
                <a:solidFill>
                  <a:schemeClr val="dk1"/>
                </a:solidFill>
              </a:rPr>
              <a:t>So, how do you do game design? Most video games start out with a game design document, in which all of the details are outlined before development starts. They are useful are usually worked on in teams, so all of the members have a point of reference. This presentation will go over some of the features of a game design document and may be useful in your entry for the Orwell Youth Prize.</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u="sng"/>
              <a:t>Game name + Game overview</a:t>
            </a:r>
            <a:endParaRPr b="1" u="sng"/>
          </a:p>
          <a:p>
            <a:pPr marL="0" lvl="0" indent="0" algn="l" rtl="0">
              <a:lnSpc>
                <a:spcPct val="100000"/>
              </a:lnSpc>
              <a:spcBef>
                <a:spcPts val="0"/>
              </a:spcBef>
              <a:spcAft>
                <a:spcPts val="0"/>
              </a:spcAft>
              <a:buSzPts val="1100"/>
              <a:buNone/>
            </a:pPr>
            <a:endParaRPr b="1" u="sng"/>
          </a:p>
          <a:p>
            <a:pPr marL="0" lvl="0" indent="0" algn="l" rtl="0">
              <a:lnSpc>
                <a:spcPct val="100000"/>
              </a:lnSpc>
              <a:spcBef>
                <a:spcPts val="0"/>
              </a:spcBef>
              <a:spcAft>
                <a:spcPts val="0"/>
              </a:spcAft>
              <a:buSzPts val="1100"/>
              <a:buNone/>
            </a:pPr>
            <a:r>
              <a:rPr lang="en" b="1"/>
              <a:t>Why names matter</a:t>
            </a:r>
            <a:endParaRPr b="1"/>
          </a:p>
          <a:p>
            <a:pPr marL="0" lvl="0" indent="0" algn="l" rtl="0">
              <a:lnSpc>
                <a:spcPct val="100000"/>
              </a:lnSpc>
              <a:spcBef>
                <a:spcPts val="0"/>
              </a:spcBef>
              <a:spcAft>
                <a:spcPts val="0"/>
              </a:spcAft>
              <a:buSzPts val="1100"/>
              <a:buNone/>
            </a:pPr>
            <a:r>
              <a:rPr lang="en" i="1"/>
              <a:t>They are one of the first impressions your game will make. Memorability is key.</a:t>
            </a:r>
            <a:r>
              <a:rPr lang="en"/>
              <a:t> When said in conversation, you want it to not only be easy to say but also that people can remember it. Whilst having a short name is good, it is also important that it remains unique.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b="1"/>
              <a:t>Game name ideas</a:t>
            </a:r>
            <a:endParaRPr b="1"/>
          </a:p>
          <a:p>
            <a:pPr marL="457200" lvl="0" indent="-298450" algn="l" rtl="0">
              <a:lnSpc>
                <a:spcPct val="100000"/>
              </a:lnSpc>
              <a:spcBef>
                <a:spcPts val="0"/>
              </a:spcBef>
              <a:spcAft>
                <a:spcPts val="0"/>
              </a:spcAft>
              <a:buSzPts val="1100"/>
              <a:buChar char="●"/>
            </a:pPr>
            <a:r>
              <a:rPr lang="en" i="1"/>
              <a:t>After the main character </a:t>
            </a:r>
            <a:r>
              <a:rPr lang="en"/>
              <a:t>- Marvel’s Spiderman is named after the main character and comic book hero</a:t>
            </a:r>
            <a:endParaRPr/>
          </a:p>
          <a:p>
            <a:pPr marL="457200" lvl="0" indent="-298450" algn="l" rtl="0">
              <a:lnSpc>
                <a:spcPct val="100000"/>
              </a:lnSpc>
              <a:spcBef>
                <a:spcPts val="0"/>
              </a:spcBef>
              <a:spcAft>
                <a:spcPts val="0"/>
              </a:spcAft>
              <a:buSzPts val="1100"/>
              <a:buChar char="●"/>
            </a:pPr>
            <a:r>
              <a:rPr lang="en" i="1"/>
              <a:t>After an existing theme </a:t>
            </a:r>
            <a:r>
              <a:rPr lang="en"/>
              <a:t>- The Call of Duty franchise is named after the call to war, which forms the basis of the campaign in each game</a:t>
            </a:r>
            <a:endParaRPr/>
          </a:p>
          <a:p>
            <a:pPr marL="457200" lvl="0" indent="-298450" algn="l" rtl="0">
              <a:lnSpc>
                <a:spcPct val="100000"/>
              </a:lnSpc>
              <a:spcBef>
                <a:spcPts val="0"/>
              </a:spcBef>
              <a:spcAft>
                <a:spcPts val="0"/>
              </a:spcAft>
              <a:buSzPts val="1100"/>
              <a:buChar char="●"/>
            </a:pPr>
            <a:r>
              <a:rPr lang="en" i="1"/>
              <a:t>After a mechanic</a:t>
            </a:r>
            <a:r>
              <a:rPr lang="en"/>
              <a:t> - For example, the game portal is named after the ability to shoot portals which you use to traverse through levels</a:t>
            </a:r>
            <a:endParaRPr/>
          </a:p>
          <a:p>
            <a:pPr marL="457200" lvl="0" indent="-298450" algn="l" rtl="0">
              <a:lnSpc>
                <a:spcPct val="100000"/>
              </a:lnSpc>
              <a:spcBef>
                <a:spcPts val="0"/>
              </a:spcBef>
              <a:spcAft>
                <a:spcPts val="0"/>
              </a:spcAft>
              <a:buSzPts val="1100"/>
              <a:buChar char="●"/>
            </a:pPr>
            <a:r>
              <a:rPr lang="en" i="1"/>
              <a:t>After the setting </a:t>
            </a:r>
            <a:r>
              <a:rPr lang="en"/>
              <a:t>- Stardew valley is named after the place where the character resides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b="1"/>
              <a:t>What is a game overview</a:t>
            </a:r>
            <a:endParaRPr b="1"/>
          </a:p>
          <a:p>
            <a:pPr marL="0" lvl="0" indent="0" algn="l" rtl="0">
              <a:lnSpc>
                <a:spcPct val="100000"/>
              </a:lnSpc>
              <a:spcBef>
                <a:spcPts val="0"/>
              </a:spcBef>
              <a:spcAft>
                <a:spcPts val="0"/>
              </a:spcAft>
              <a:buSzPts val="1100"/>
              <a:buNone/>
            </a:pPr>
            <a:r>
              <a:rPr lang="en" i="1"/>
              <a:t>One or two sentences describing what a game is about. </a:t>
            </a:r>
            <a:r>
              <a:rPr lang="en"/>
              <a:t>It gives someone an understanding of the project at a quick glance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b="1"/>
              <a:t>How to write a game overview</a:t>
            </a:r>
            <a:endParaRPr b="1"/>
          </a:p>
          <a:p>
            <a:pPr marL="0" lvl="0" indent="0" algn="l" rtl="0">
              <a:lnSpc>
                <a:spcPct val="100000"/>
              </a:lnSpc>
              <a:spcBef>
                <a:spcPts val="0"/>
              </a:spcBef>
              <a:spcAft>
                <a:spcPts val="0"/>
              </a:spcAft>
              <a:buSzPts val="1100"/>
              <a:buNone/>
            </a:pPr>
            <a:r>
              <a:rPr lang="en" i="1"/>
              <a:t>Briefly mention the problem in your story and the main mechanic of the game.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u="sng"/>
              <a:t>Theme</a:t>
            </a:r>
            <a:endParaRPr b="1" u="sng"/>
          </a:p>
          <a:p>
            <a:pPr marL="0" lvl="0" indent="0" algn="l" rtl="0">
              <a:lnSpc>
                <a:spcPct val="100000"/>
              </a:lnSpc>
              <a:spcBef>
                <a:spcPts val="0"/>
              </a:spcBef>
              <a:spcAft>
                <a:spcPts val="0"/>
              </a:spcAft>
              <a:buSzPts val="1100"/>
              <a:buNone/>
            </a:pPr>
            <a:endParaRPr b="1" u="sng"/>
          </a:p>
          <a:p>
            <a:pPr marL="0" lvl="0" indent="0" algn="l" rtl="0">
              <a:lnSpc>
                <a:spcPct val="100000"/>
              </a:lnSpc>
              <a:spcBef>
                <a:spcPts val="0"/>
              </a:spcBef>
              <a:spcAft>
                <a:spcPts val="0"/>
              </a:spcAft>
              <a:buSzPts val="1100"/>
              <a:buNone/>
            </a:pPr>
            <a:r>
              <a:rPr lang="en" b="1"/>
              <a:t>What is a theme?</a:t>
            </a:r>
            <a:endParaRPr b="1"/>
          </a:p>
          <a:p>
            <a:pPr marL="0" lvl="0" indent="0" algn="l" rtl="0">
              <a:lnSpc>
                <a:spcPct val="100000"/>
              </a:lnSpc>
              <a:spcBef>
                <a:spcPts val="0"/>
              </a:spcBef>
              <a:spcAft>
                <a:spcPts val="0"/>
              </a:spcAft>
              <a:buSzPts val="1100"/>
              <a:buNone/>
            </a:pPr>
            <a:r>
              <a:rPr lang="en" i="1"/>
              <a:t>An underlying message behind your game</a:t>
            </a:r>
            <a:r>
              <a:rPr lang="en"/>
              <a:t>.</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Examples of themes</a:t>
            </a:r>
            <a:endParaRPr b="1"/>
          </a:p>
          <a:p>
            <a:pPr marL="457200" lvl="0" indent="-298450" algn="l" rtl="0">
              <a:lnSpc>
                <a:spcPct val="100000"/>
              </a:lnSpc>
              <a:spcBef>
                <a:spcPts val="0"/>
              </a:spcBef>
              <a:spcAft>
                <a:spcPts val="0"/>
              </a:spcAft>
              <a:buSzPts val="1100"/>
              <a:buChar char="●"/>
            </a:pPr>
            <a:r>
              <a:rPr lang="en" i="1"/>
              <a:t>Love </a:t>
            </a:r>
            <a:endParaRPr/>
          </a:p>
          <a:p>
            <a:pPr marL="457200" lvl="0" indent="-298450" algn="l" rtl="0">
              <a:lnSpc>
                <a:spcPct val="100000"/>
              </a:lnSpc>
              <a:spcBef>
                <a:spcPts val="0"/>
              </a:spcBef>
              <a:spcAft>
                <a:spcPts val="0"/>
              </a:spcAft>
              <a:buSzPts val="1100"/>
              <a:buChar char="●"/>
            </a:pPr>
            <a:r>
              <a:rPr lang="en" i="1"/>
              <a:t>Power </a:t>
            </a:r>
            <a:r>
              <a:rPr lang="en"/>
              <a:t>- Orwell explores the theme of power in his novel 1984, the power of the totalitarian state Oceania and the power of an individual man</a:t>
            </a:r>
            <a:endParaRPr/>
          </a:p>
          <a:p>
            <a:pPr marL="457200" lvl="0" indent="-298450" algn="l" rtl="0">
              <a:lnSpc>
                <a:spcPct val="100000"/>
              </a:lnSpc>
              <a:spcBef>
                <a:spcPts val="0"/>
              </a:spcBef>
              <a:spcAft>
                <a:spcPts val="0"/>
              </a:spcAft>
              <a:buSzPts val="1100"/>
              <a:buChar char="●"/>
            </a:pPr>
            <a:r>
              <a:rPr lang="en" i="1"/>
              <a:t>Happiness</a:t>
            </a:r>
            <a:endParaRPr i="1"/>
          </a:p>
          <a:p>
            <a:pPr marL="457200" lvl="0" indent="-298450" algn="l" rtl="0">
              <a:lnSpc>
                <a:spcPct val="100000"/>
              </a:lnSpc>
              <a:spcBef>
                <a:spcPts val="0"/>
              </a:spcBef>
              <a:spcAft>
                <a:spcPts val="0"/>
              </a:spcAft>
              <a:buSzPts val="1100"/>
              <a:buChar char="●"/>
            </a:pPr>
            <a:r>
              <a:rPr lang="en" i="1"/>
              <a:t>Hope</a:t>
            </a:r>
            <a:endParaRPr i="1"/>
          </a:p>
          <a:p>
            <a:pPr marL="457200" lvl="0" indent="-298450" algn="l" rtl="0">
              <a:lnSpc>
                <a:spcPct val="100000"/>
              </a:lnSpc>
              <a:spcBef>
                <a:spcPts val="0"/>
              </a:spcBef>
              <a:spcAft>
                <a:spcPts val="0"/>
              </a:spcAft>
              <a:buSzPts val="1100"/>
              <a:buChar char="●"/>
            </a:pPr>
            <a:r>
              <a:rPr lang="en" i="1"/>
              <a:t>Family</a:t>
            </a:r>
            <a:endParaRPr i="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How is theme different to story</a:t>
            </a:r>
            <a:endParaRPr b="1"/>
          </a:p>
          <a:p>
            <a:pPr marL="0" lvl="0" indent="0" algn="l" rtl="0">
              <a:lnSpc>
                <a:spcPct val="100000"/>
              </a:lnSpc>
              <a:spcBef>
                <a:spcPts val="0"/>
              </a:spcBef>
              <a:spcAft>
                <a:spcPts val="0"/>
              </a:spcAft>
              <a:buSzPts val="1100"/>
              <a:buNone/>
            </a:pPr>
            <a:r>
              <a:rPr lang="en" i="1"/>
              <a:t>The story provides the means of conveying the theme</a:t>
            </a:r>
            <a:r>
              <a:rPr lang="en"/>
              <a:t>. For example, whilst the story of Cinderella is about a girl who loses her shoe fundamentally, it is about how love conquers all and how good triumphs over evil</a:t>
            </a:r>
            <a:endParaRPr/>
          </a:p>
          <a:p>
            <a:pPr marL="0" lvl="0" indent="0" algn="l" rtl="0">
              <a:lnSpc>
                <a:spcPct val="100000"/>
              </a:lnSpc>
              <a:spcBef>
                <a:spcPts val="0"/>
              </a:spcBef>
              <a:spcAft>
                <a:spcPts val="0"/>
              </a:spcAft>
              <a:buSzPts val="1100"/>
              <a:buNone/>
            </a:pPr>
            <a:endParaRPr b="1" i="1"/>
          </a:p>
          <a:p>
            <a:pPr marL="0" lvl="0" indent="0" algn="l" rtl="0">
              <a:lnSpc>
                <a:spcPct val="100000"/>
              </a:lnSpc>
              <a:spcBef>
                <a:spcPts val="0"/>
              </a:spcBef>
              <a:spcAft>
                <a:spcPts val="0"/>
              </a:spcAft>
              <a:buSzPts val="1100"/>
              <a:buNone/>
            </a:pPr>
            <a:r>
              <a:rPr lang="en" b="1"/>
              <a:t>How do I pick a theme?</a:t>
            </a:r>
            <a:endParaRPr b="1"/>
          </a:p>
          <a:p>
            <a:pPr marL="0" lvl="0" indent="0" algn="l" rtl="0">
              <a:lnSpc>
                <a:spcPct val="100000"/>
              </a:lnSpc>
              <a:spcBef>
                <a:spcPts val="0"/>
              </a:spcBef>
              <a:spcAft>
                <a:spcPts val="0"/>
              </a:spcAft>
              <a:buSzPts val="1100"/>
              <a:buNone/>
            </a:pPr>
            <a:r>
              <a:rPr lang="en" i="1"/>
              <a:t>Either pick a theme and base your story off of it. Or simplify your story to it's smallest components to find it's theme</a:t>
            </a:r>
            <a:endParaRPr i="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u="sng"/>
              <a:t>Main character(s)</a:t>
            </a:r>
            <a:endParaRPr b="1" u="sng"/>
          </a:p>
          <a:p>
            <a:pPr marL="0" lvl="0" indent="0" algn="l" rtl="0">
              <a:lnSpc>
                <a:spcPct val="100000"/>
              </a:lnSpc>
              <a:spcBef>
                <a:spcPts val="0"/>
              </a:spcBef>
              <a:spcAft>
                <a:spcPts val="0"/>
              </a:spcAft>
              <a:buSzPts val="1100"/>
              <a:buNone/>
            </a:pPr>
            <a:r>
              <a:rPr lang="en" b="1" u="sng"/>
              <a:t> </a:t>
            </a:r>
            <a:endParaRPr b="1" u="sng"/>
          </a:p>
          <a:p>
            <a:pPr marL="0" lvl="0" indent="0" algn="l" rtl="0">
              <a:lnSpc>
                <a:spcPct val="100000"/>
              </a:lnSpc>
              <a:spcBef>
                <a:spcPts val="0"/>
              </a:spcBef>
              <a:spcAft>
                <a:spcPts val="0"/>
              </a:spcAft>
              <a:buSzPts val="1100"/>
              <a:buNone/>
            </a:pPr>
            <a:r>
              <a:rPr lang="en" b="1"/>
              <a:t>What makes a good main character</a:t>
            </a:r>
            <a:endParaRPr b="1"/>
          </a:p>
          <a:p>
            <a:pPr marL="0" lvl="0" indent="0" algn="l" rtl="0">
              <a:lnSpc>
                <a:spcPct val="100000"/>
              </a:lnSpc>
              <a:spcBef>
                <a:spcPts val="0"/>
              </a:spcBef>
              <a:spcAft>
                <a:spcPts val="0"/>
              </a:spcAft>
              <a:buSzPts val="1100"/>
              <a:buNone/>
            </a:pPr>
            <a:r>
              <a:rPr lang="en" i="1"/>
              <a:t>There are no definable traits. Just as long as they are memorable</a:t>
            </a:r>
            <a:r>
              <a:rPr lang="en"/>
              <a:t>. </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How many main characters</a:t>
            </a:r>
            <a:endParaRPr b="1"/>
          </a:p>
          <a:p>
            <a:pPr marL="0" lvl="0" indent="0" algn="l" rtl="0">
              <a:lnSpc>
                <a:spcPct val="100000"/>
              </a:lnSpc>
              <a:spcBef>
                <a:spcPts val="0"/>
              </a:spcBef>
              <a:spcAft>
                <a:spcPts val="0"/>
              </a:spcAft>
              <a:buSzPts val="1100"/>
              <a:buNone/>
            </a:pPr>
            <a:r>
              <a:rPr lang="en" i="1"/>
              <a:t>Try to have as few as possible. So that you can focus on developing them.</a:t>
            </a:r>
            <a:endParaRPr i="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Examples of character pairings</a:t>
            </a:r>
            <a:endParaRPr b="1"/>
          </a:p>
          <a:p>
            <a:pPr marL="457200" lvl="0" indent="-298450" algn="l" rtl="0">
              <a:lnSpc>
                <a:spcPct val="100000"/>
              </a:lnSpc>
              <a:spcBef>
                <a:spcPts val="0"/>
              </a:spcBef>
              <a:spcAft>
                <a:spcPts val="0"/>
              </a:spcAft>
              <a:buSzPts val="1100"/>
              <a:buChar char="●"/>
            </a:pPr>
            <a:r>
              <a:rPr lang="en" i="1"/>
              <a:t>Parent and child </a:t>
            </a:r>
            <a:r>
              <a:rPr lang="en"/>
              <a:t>- In ‘The last of us’ there is a father-daughter relationship between the games leads, Joe and Ellie</a:t>
            </a:r>
            <a:endParaRPr/>
          </a:p>
          <a:p>
            <a:pPr marL="457200" lvl="0" indent="-298450" algn="l" rtl="0">
              <a:lnSpc>
                <a:spcPct val="100000"/>
              </a:lnSpc>
              <a:spcBef>
                <a:spcPts val="0"/>
              </a:spcBef>
              <a:spcAft>
                <a:spcPts val="0"/>
              </a:spcAft>
              <a:buSzPts val="1100"/>
              <a:buChar char="●"/>
            </a:pPr>
            <a:r>
              <a:rPr lang="en" i="1"/>
              <a:t>Friends </a:t>
            </a:r>
            <a:r>
              <a:rPr lang="en"/>
              <a:t>- The ‘Tomb Raider’ games sometimes pairs Lara croft with a friend that she explores locations with</a:t>
            </a:r>
            <a:endParaRPr/>
          </a:p>
          <a:p>
            <a:pPr marL="457200" lvl="0" indent="-298450" algn="l" rtl="0">
              <a:lnSpc>
                <a:spcPct val="100000"/>
              </a:lnSpc>
              <a:spcBef>
                <a:spcPts val="0"/>
              </a:spcBef>
              <a:spcAft>
                <a:spcPts val="0"/>
              </a:spcAft>
              <a:buSzPts val="1100"/>
              <a:buChar char="●"/>
            </a:pPr>
            <a:r>
              <a:rPr lang="en" i="1"/>
              <a:t>Romantic interests </a:t>
            </a:r>
            <a:r>
              <a:rPr lang="en"/>
              <a:t> - ‘It takes two’ follows a husband and wife with a failing relationship as they work together to become human again.</a:t>
            </a:r>
            <a:endParaRPr/>
          </a:p>
          <a:p>
            <a:pPr marL="457200" lvl="0" indent="-298450" algn="l" rtl="0">
              <a:lnSpc>
                <a:spcPct val="100000"/>
              </a:lnSpc>
              <a:spcBef>
                <a:spcPts val="0"/>
              </a:spcBef>
              <a:spcAft>
                <a:spcPts val="0"/>
              </a:spcAft>
              <a:buSzPts val="1100"/>
              <a:buChar char="●"/>
            </a:pPr>
            <a:r>
              <a:rPr lang="en" i="1"/>
              <a:t>Partnership </a:t>
            </a:r>
            <a:r>
              <a:rPr lang="en"/>
              <a:t>- In ‘A way out’ two convicts join forces to escape prison together</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Why are character pairings important</a:t>
            </a:r>
            <a:endParaRPr b="1"/>
          </a:p>
          <a:p>
            <a:pPr marL="0" lvl="0" indent="0" algn="l" rtl="0">
              <a:lnSpc>
                <a:spcPct val="100000"/>
              </a:lnSpc>
              <a:spcBef>
                <a:spcPts val="0"/>
              </a:spcBef>
              <a:spcAft>
                <a:spcPts val="0"/>
              </a:spcAft>
              <a:buSzPts val="1100"/>
              <a:buNone/>
            </a:pPr>
            <a:r>
              <a:rPr lang="en" i="1"/>
              <a:t>The relationships between characters may affect the storyline or goal achieved by the end of the game.</a:t>
            </a:r>
            <a:r>
              <a:rPr lang="en"/>
              <a:t> You want to have characters that have good chemistry with one another as well as ones that represent your theme.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u="sng"/>
              <a:t>Story Overview</a:t>
            </a:r>
            <a:endParaRPr b="1" u="sng"/>
          </a:p>
          <a:p>
            <a:pPr marL="0" lvl="0" indent="0" algn="l" rtl="0">
              <a:lnSpc>
                <a:spcPct val="100000"/>
              </a:lnSpc>
              <a:spcBef>
                <a:spcPts val="0"/>
              </a:spcBef>
              <a:spcAft>
                <a:spcPts val="0"/>
              </a:spcAft>
              <a:buSzPts val="1100"/>
              <a:buNone/>
            </a:pPr>
            <a:endParaRPr b="1" u="sng"/>
          </a:p>
          <a:p>
            <a:pPr marL="0" lvl="0" indent="0" algn="l" rtl="0">
              <a:lnSpc>
                <a:spcPct val="100000"/>
              </a:lnSpc>
              <a:spcBef>
                <a:spcPts val="0"/>
              </a:spcBef>
              <a:spcAft>
                <a:spcPts val="0"/>
              </a:spcAft>
              <a:buSzPts val="1100"/>
              <a:buNone/>
            </a:pPr>
            <a:r>
              <a:rPr lang="en" b="1"/>
              <a:t>What is a story overview</a:t>
            </a:r>
            <a:endParaRPr b="1"/>
          </a:p>
          <a:p>
            <a:pPr marL="0" lvl="0" indent="0" algn="l" rtl="0">
              <a:lnSpc>
                <a:spcPct val="100000"/>
              </a:lnSpc>
              <a:spcBef>
                <a:spcPts val="0"/>
              </a:spcBef>
              <a:spcAft>
                <a:spcPts val="0"/>
              </a:spcAft>
              <a:buSzPts val="1100"/>
              <a:buNone/>
            </a:pPr>
            <a:r>
              <a:rPr lang="en" i="1"/>
              <a:t>Summary of the storyline at each of its key parts.</a:t>
            </a:r>
            <a:endParaRPr i="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What is story structure</a:t>
            </a:r>
            <a:endParaRPr b="1"/>
          </a:p>
          <a:p>
            <a:pPr marL="0" lvl="0" indent="0" algn="l" rtl="0">
              <a:lnSpc>
                <a:spcPct val="100000"/>
              </a:lnSpc>
              <a:spcBef>
                <a:spcPts val="0"/>
              </a:spcBef>
              <a:spcAft>
                <a:spcPts val="0"/>
              </a:spcAft>
              <a:buSzPts val="1100"/>
              <a:buNone/>
            </a:pPr>
            <a:r>
              <a:rPr lang="en" i="1"/>
              <a:t>The order which the story is broken up into different sections.</a:t>
            </a:r>
            <a:endParaRPr i="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Example story structure</a:t>
            </a:r>
            <a:endParaRPr b="1"/>
          </a:p>
          <a:p>
            <a:pPr marL="0" lvl="0" indent="0" algn="l" rtl="0">
              <a:lnSpc>
                <a:spcPct val="100000"/>
              </a:lnSpc>
              <a:spcBef>
                <a:spcPts val="0"/>
              </a:spcBef>
              <a:spcAft>
                <a:spcPts val="0"/>
              </a:spcAft>
              <a:buSzPts val="1100"/>
              <a:buNone/>
            </a:pPr>
            <a:r>
              <a:rPr lang="en"/>
              <a:t>Whilst there are many story structures out there, for my example I have chosen to use Freytag’s pyramid. It goes slightly more in depth than the beginning-middle-end structure.</a:t>
            </a:r>
            <a:endParaRPr/>
          </a:p>
          <a:p>
            <a:pPr marL="457200" lvl="0" indent="-298450" algn="l" rtl="0">
              <a:lnSpc>
                <a:spcPct val="100000"/>
              </a:lnSpc>
              <a:spcBef>
                <a:spcPts val="0"/>
              </a:spcBef>
              <a:spcAft>
                <a:spcPts val="0"/>
              </a:spcAft>
              <a:buSzPts val="1100"/>
              <a:buChar char="●"/>
            </a:pPr>
            <a:r>
              <a:rPr lang="en" i="1"/>
              <a:t>Exposition - Explains the background of the story </a:t>
            </a:r>
            <a:r>
              <a:rPr lang="en"/>
              <a:t>Explores the world and characters prior to the inciting incident. Try to keep this brief as it does not add much, try to avoid daily mundanity unless it links to your theme</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i="1"/>
              <a:t>Rising Action - Sets the story into motion. </a:t>
            </a:r>
            <a:r>
              <a:rPr lang="en"/>
              <a:t>Here is where the inciting incident is, as well as the build up to the boiling point of the story. Develop character relationships and increase the stakes and tension.</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i="1"/>
              <a:t>Climax - Tipping point of the story, will or won’t they achieve their goal? </a:t>
            </a:r>
            <a:r>
              <a:rPr lang="en"/>
              <a:t>Character relationships should be tested and at its end there should be a clear difference from the beginning of the game.</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i="1"/>
              <a:t>Falling Action - Shows the after effects of the climax. </a:t>
            </a:r>
            <a:r>
              <a:rPr lang="en"/>
              <a:t>Do the characters regret what they’ve done? What are the immediate impacts?</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i="1"/>
              <a:t>Resolution - Shows the longer lasting effects of the climax. </a:t>
            </a:r>
            <a:r>
              <a:rPr lang="en"/>
              <a:t>Doesn’t need to be set long after the events of the story. But, what it should show is the final change in character relationships and even their environment from the beginning of the game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u="sng"/>
              <a:t>Gameplay (Rules + Goals)</a:t>
            </a:r>
            <a:endParaRPr b="1" u="sng"/>
          </a:p>
          <a:p>
            <a:pPr marL="0" lvl="0" indent="0" algn="l" rtl="0">
              <a:lnSpc>
                <a:spcPct val="100000"/>
              </a:lnSpc>
              <a:spcBef>
                <a:spcPts val="0"/>
              </a:spcBef>
              <a:spcAft>
                <a:spcPts val="0"/>
              </a:spcAft>
              <a:buSzPts val="1100"/>
              <a:buNone/>
            </a:pPr>
            <a:endParaRPr b="1" u="sng"/>
          </a:p>
          <a:p>
            <a:pPr marL="0" lvl="0" indent="0" algn="l" rtl="0">
              <a:lnSpc>
                <a:spcPct val="100000"/>
              </a:lnSpc>
              <a:spcBef>
                <a:spcPts val="0"/>
              </a:spcBef>
              <a:spcAft>
                <a:spcPts val="0"/>
              </a:spcAft>
              <a:buSzPts val="1100"/>
              <a:buNone/>
            </a:pPr>
            <a:r>
              <a:rPr lang="en" b="1"/>
              <a:t>Why are gameplay rules important?</a:t>
            </a:r>
            <a:endParaRPr b="1"/>
          </a:p>
          <a:p>
            <a:pPr marL="0" lvl="0" indent="0" algn="l" rtl="0">
              <a:lnSpc>
                <a:spcPct val="100000"/>
              </a:lnSpc>
              <a:spcBef>
                <a:spcPts val="0"/>
              </a:spcBef>
              <a:spcAft>
                <a:spcPts val="0"/>
              </a:spcAft>
              <a:buSzPts val="1100"/>
              <a:buNone/>
            </a:pPr>
            <a:r>
              <a:rPr lang="en" i="1"/>
              <a:t>They can provide the challenge of the game and give basic coding parameters</a:t>
            </a:r>
            <a:r>
              <a:rPr lang="en"/>
              <a:t>. They are a repeatable ruleset that can easily be copied across all levels of the game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Gameplay rules examples:</a:t>
            </a:r>
            <a:endParaRPr b="1"/>
          </a:p>
          <a:p>
            <a:pPr marL="457200" lvl="0" indent="-298450" algn="l" rtl="0">
              <a:lnSpc>
                <a:spcPct val="100000"/>
              </a:lnSpc>
              <a:spcBef>
                <a:spcPts val="0"/>
              </a:spcBef>
              <a:spcAft>
                <a:spcPts val="0"/>
              </a:spcAft>
              <a:buSzPts val="1100"/>
              <a:buChar char="●"/>
            </a:pPr>
            <a:r>
              <a:rPr lang="en" i="1"/>
              <a:t>Leaving the play area results in death </a:t>
            </a:r>
            <a:r>
              <a:rPr lang="en"/>
              <a:t>- In platformers if you drop into gaps left open at the bottom of the map then you die and are usually forced to restart at a checkpoint or a the beginning of the level</a:t>
            </a:r>
            <a:endParaRPr/>
          </a:p>
          <a:p>
            <a:pPr marL="457200" lvl="0" indent="-298450" algn="l" rtl="0">
              <a:lnSpc>
                <a:spcPct val="100000"/>
              </a:lnSpc>
              <a:spcBef>
                <a:spcPts val="0"/>
              </a:spcBef>
              <a:spcAft>
                <a:spcPts val="0"/>
              </a:spcAft>
              <a:buSzPts val="1100"/>
              <a:buChar char="●"/>
            </a:pPr>
            <a:r>
              <a:rPr lang="en" i="1"/>
              <a:t>No friendly fire </a:t>
            </a:r>
            <a:r>
              <a:rPr lang="en"/>
              <a:t>- In some first-person shooters, if you shoot your teammates you may receive the loss of health points</a:t>
            </a:r>
            <a:endParaRPr/>
          </a:p>
          <a:p>
            <a:pPr marL="457200" lvl="0" indent="-298450" algn="l" rtl="0">
              <a:lnSpc>
                <a:spcPct val="100000"/>
              </a:lnSpc>
              <a:spcBef>
                <a:spcPts val="0"/>
              </a:spcBef>
              <a:spcAft>
                <a:spcPts val="0"/>
              </a:spcAft>
              <a:buSzPts val="1100"/>
              <a:buChar char="●"/>
            </a:pPr>
            <a:r>
              <a:rPr lang="en" i="1"/>
              <a:t>No restarts </a:t>
            </a:r>
            <a:r>
              <a:rPr lang="en"/>
              <a:t>- Very common in retro video games, if the player were to lose the level you’d have to restart the game from the very beginning</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What are gameplay goals?</a:t>
            </a:r>
            <a:endParaRPr b="1"/>
          </a:p>
          <a:p>
            <a:pPr marL="0" lvl="0" indent="0" algn="l" rtl="0">
              <a:lnSpc>
                <a:spcPct val="100000"/>
              </a:lnSpc>
              <a:spcBef>
                <a:spcPts val="0"/>
              </a:spcBef>
              <a:spcAft>
                <a:spcPts val="0"/>
              </a:spcAft>
              <a:buSzPts val="1100"/>
              <a:buNone/>
            </a:pPr>
            <a:r>
              <a:rPr lang="en" i="1"/>
              <a:t>What the player needs to achieve to pass the levels.</a:t>
            </a:r>
            <a:endParaRPr i="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Gameplay goal examples:</a:t>
            </a:r>
            <a:endParaRPr b="1"/>
          </a:p>
          <a:p>
            <a:pPr marL="457200" lvl="0" indent="-298450" algn="l" rtl="0">
              <a:lnSpc>
                <a:spcPct val="100000"/>
              </a:lnSpc>
              <a:spcBef>
                <a:spcPts val="0"/>
              </a:spcBef>
              <a:spcAft>
                <a:spcPts val="0"/>
              </a:spcAft>
              <a:buSzPts val="1100"/>
              <a:buChar char="●"/>
            </a:pPr>
            <a:r>
              <a:rPr lang="en" i="1"/>
              <a:t>Collecting an object </a:t>
            </a:r>
            <a:r>
              <a:rPr lang="en"/>
              <a:t>- For instance, you may have to solve a series of puzzles to acquire a token to move on</a:t>
            </a:r>
            <a:endParaRPr/>
          </a:p>
          <a:p>
            <a:pPr marL="457200" lvl="0" indent="-298450" algn="l" rtl="0">
              <a:lnSpc>
                <a:spcPct val="100000"/>
              </a:lnSpc>
              <a:spcBef>
                <a:spcPts val="0"/>
              </a:spcBef>
              <a:spcAft>
                <a:spcPts val="0"/>
              </a:spcAft>
              <a:buSzPts val="1100"/>
              <a:buChar char="●"/>
            </a:pPr>
            <a:r>
              <a:rPr lang="en" i="1"/>
              <a:t>Reaching a specific area </a:t>
            </a:r>
            <a:r>
              <a:rPr lang="en"/>
              <a:t>- In platformers like ‘Mario’, you have to make it to the end of the map before moving onto </a:t>
            </a:r>
            <a:endParaRPr/>
          </a:p>
          <a:p>
            <a:pPr marL="457200" lvl="0" indent="-298450" algn="l" rtl="0">
              <a:lnSpc>
                <a:spcPct val="100000"/>
              </a:lnSpc>
              <a:spcBef>
                <a:spcPts val="0"/>
              </a:spcBef>
              <a:spcAft>
                <a:spcPts val="0"/>
              </a:spcAft>
              <a:buSzPts val="1100"/>
              <a:buChar char="●"/>
            </a:pPr>
            <a:r>
              <a:rPr lang="en" i="1"/>
              <a:t>Finishing all of the level objectives</a:t>
            </a:r>
            <a:endParaRPr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u="sng"/>
              <a:t>Gameplay - Mechanics</a:t>
            </a:r>
            <a:endParaRPr b="1" u="sng"/>
          </a:p>
          <a:p>
            <a:pPr marL="0" lvl="0" indent="0" algn="l" rtl="0">
              <a:lnSpc>
                <a:spcPct val="100000"/>
              </a:lnSpc>
              <a:spcBef>
                <a:spcPts val="0"/>
              </a:spcBef>
              <a:spcAft>
                <a:spcPts val="0"/>
              </a:spcAft>
              <a:buSzPts val="1100"/>
              <a:buNone/>
            </a:pPr>
            <a:endParaRPr b="1" u="sng"/>
          </a:p>
          <a:p>
            <a:pPr marL="0" lvl="0" indent="0" algn="l" rtl="0">
              <a:lnSpc>
                <a:spcPct val="100000"/>
              </a:lnSpc>
              <a:spcBef>
                <a:spcPts val="0"/>
              </a:spcBef>
              <a:spcAft>
                <a:spcPts val="0"/>
              </a:spcAft>
              <a:buSzPts val="1100"/>
              <a:buNone/>
            </a:pPr>
            <a:r>
              <a:rPr lang="en" b="1"/>
              <a:t>What are gameplay mechanics?</a:t>
            </a:r>
            <a:endParaRPr b="1"/>
          </a:p>
          <a:p>
            <a:pPr marL="0" lvl="0" indent="0" algn="l" rtl="0">
              <a:lnSpc>
                <a:spcPct val="100000"/>
              </a:lnSpc>
              <a:spcBef>
                <a:spcPts val="0"/>
              </a:spcBef>
              <a:spcAft>
                <a:spcPts val="0"/>
              </a:spcAft>
              <a:buSzPts val="1100"/>
              <a:buNone/>
            </a:pPr>
            <a:r>
              <a:rPr lang="en" i="1"/>
              <a:t>They are the functions in the game, not to be confused with the rules. </a:t>
            </a:r>
            <a:endParaRPr i="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Gameplay mechanic examples:</a:t>
            </a:r>
            <a:endParaRPr b="1"/>
          </a:p>
          <a:p>
            <a:pPr marL="457200" lvl="0" indent="-298450" algn="l" rtl="0">
              <a:lnSpc>
                <a:spcPct val="100000"/>
              </a:lnSpc>
              <a:spcBef>
                <a:spcPts val="0"/>
              </a:spcBef>
              <a:spcAft>
                <a:spcPts val="0"/>
              </a:spcAft>
              <a:buSzPts val="1100"/>
              <a:buChar char="●"/>
            </a:pPr>
            <a:r>
              <a:rPr lang="en" i="1"/>
              <a:t>Flight</a:t>
            </a:r>
            <a:endParaRPr i="1"/>
          </a:p>
          <a:p>
            <a:pPr marL="457200" lvl="0" indent="-298450" algn="l" rtl="0">
              <a:lnSpc>
                <a:spcPct val="100000"/>
              </a:lnSpc>
              <a:spcBef>
                <a:spcPts val="0"/>
              </a:spcBef>
              <a:spcAft>
                <a:spcPts val="0"/>
              </a:spcAft>
              <a:buSzPts val="1100"/>
              <a:buChar char="●"/>
            </a:pPr>
            <a:r>
              <a:rPr lang="en" i="1"/>
              <a:t>Character Customisation</a:t>
            </a:r>
            <a:endParaRPr i="1"/>
          </a:p>
          <a:p>
            <a:pPr marL="457200" lvl="0" indent="-298450" algn="l" rtl="0">
              <a:lnSpc>
                <a:spcPct val="100000"/>
              </a:lnSpc>
              <a:spcBef>
                <a:spcPts val="0"/>
              </a:spcBef>
              <a:spcAft>
                <a:spcPts val="0"/>
              </a:spcAft>
              <a:buSzPts val="1100"/>
              <a:buChar char="●"/>
            </a:pPr>
            <a:r>
              <a:rPr lang="en" i="1"/>
              <a:t>Shooting</a:t>
            </a:r>
            <a:endParaRPr i="1"/>
          </a:p>
          <a:p>
            <a:pPr marL="457200" lvl="0" indent="-298450" algn="l" rtl="0">
              <a:lnSpc>
                <a:spcPct val="100000"/>
              </a:lnSpc>
              <a:spcBef>
                <a:spcPts val="0"/>
              </a:spcBef>
              <a:spcAft>
                <a:spcPts val="0"/>
              </a:spcAft>
              <a:buSzPts val="1100"/>
              <a:buChar char="●"/>
            </a:pPr>
            <a:r>
              <a:rPr lang="en" i="1"/>
              <a:t>Teleporting</a:t>
            </a:r>
            <a:endParaRPr i="1"/>
          </a:p>
          <a:p>
            <a:pPr marL="457200" lvl="0" indent="-298450" algn="l" rtl="0">
              <a:lnSpc>
                <a:spcPct val="100000"/>
              </a:lnSpc>
              <a:spcBef>
                <a:spcPts val="0"/>
              </a:spcBef>
              <a:spcAft>
                <a:spcPts val="0"/>
              </a:spcAft>
              <a:buSzPts val="1100"/>
              <a:buChar char="●"/>
            </a:pPr>
            <a:r>
              <a:rPr lang="en" i="1"/>
              <a:t>Choices</a:t>
            </a:r>
            <a:endParaRPr i="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Why are mechanics important?</a:t>
            </a:r>
            <a:endParaRPr b="1"/>
          </a:p>
          <a:p>
            <a:pPr marL="0" lvl="0" indent="0" algn="l" rtl="0">
              <a:lnSpc>
                <a:spcPct val="100000"/>
              </a:lnSpc>
              <a:spcBef>
                <a:spcPts val="0"/>
              </a:spcBef>
              <a:spcAft>
                <a:spcPts val="0"/>
              </a:spcAft>
              <a:buSzPts val="1100"/>
              <a:buNone/>
            </a:pPr>
            <a:r>
              <a:rPr lang="en" i="1"/>
              <a:t>Not only so they allow the player to interact with the game, they can also be used as a means of storytelling. </a:t>
            </a:r>
            <a:r>
              <a:rPr lang="en"/>
              <a:t>For instance, games that implement different storylines dependent on the user’s input utilise a choices mechanic. </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What ones should I use?</a:t>
            </a:r>
            <a:endParaRPr b="1"/>
          </a:p>
          <a:p>
            <a:pPr marL="0" lvl="0" indent="0" algn="l" rtl="0">
              <a:lnSpc>
                <a:spcPct val="100000"/>
              </a:lnSpc>
              <a:spcBef>
                <a:spcPts val="0"/>
              </a:spcBef>
              <a:spcAft>
                <a:spcPts val="0"/>
              </a:spcAft>
              <a:buSzPts val="1100"/>
              <a:buNone/>
            </a:pPr>
            <a:r>
              <a:rPr lang="en" i="1"/>
              <a:t>Start with your theme and story overview. Would it fit the world and story you are creating? </a:t>
            </a:r>
            <a:r>
              <a:rPr lang="en"/>
              <a:t>Mechanics should support your story, theme and the vice versa.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u="sng"/>
              <a:t>Gameplay (Items and Power ups)</a:t>
            </a:r>
            <a:endParaRPr b="1" u="sng"/>
          </a:p>
          <a:p>
            <a:pPr marL="0" lvl="0" indent="0" algn="l" rtl="0">
              <a:lnSpc>
                <a:spcPct val="100000"/>
              </a:lnSpc>
              <a:spcBef>
                <a:spcPts val="0"/>
              </a:spcBef>
              <a:spcAft>
                <a:spcPts val="0"/>
              </a:spcAft>
              <a:buSzPts val="1100"/>
              <a:buNone/>
            </a:pPr>
            <a:endParaRPr b="1" u="sng"/>
          </a:p>
          <a:p>
            <a:pPr marL="0" lvl="0" indent="0" algn="l" rtl="0">
              <a:lnSpc>
                <a:spcPct val="100000"/>
              </a:lnSpc>
              <a:spcBef>
                <a:spcPts val="0"/>
              </a:spcBef>
              <a:spcAft>
                <a:spcPts val="0"/>
              </a:spcAft>
              <a:buSzPts val="1100"/>
              <a:buNone/>
            </a:pPr>
            <a:r>
              <a:rPr lang="en" b="1"/>
              <a:t>What are items and power ups?</a:t>
            </a:r>
            <a:endParaRPr b="1"/>
          </a:p>
          <a:p>
            <a:pPr marL="0" lvl="0" indent="0" algn="l" rtl="0">
              <a:lnSpc>
                <a:spcPct val="100000"/>
              </a:lnSpc>
              <a:spcBef>
                <a:spcPts val="0"/>
              </a:spcBef>
              <a:spcAft>
                <a:spcPts val="0"/>
              </a:spcAft>
              <a:buSzPts val="1100"/>
              <a:buNone/>
            </a:pPr>
            <a:r>
              <a:rPr lang="en" i="1"/>
              <a:t>Player accessible objects that enhance a specific ability in the game.</a:t>
            </a:r>
            <a:endParaRPr i="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Items and power ups examples:</a:t>
            </a:r>
            <a:endParaRPr b="1"/>
          </a:p>
          <a:p>
            <a:pPr marL="457200" lvl="0" indent="-298450" algn="l" rtl="0">
              <a:lnSpc>
                <a:spcPct val="100000"/>
              </a:lnSpc>
              <a:spcBef>
                <a:spcPts val="0"/>
              </a:spcBef>
              <a:spcAft>
                <a:spcPts val="0"/>
              </a:spcAft>
              <a:buSzPts val="1100"/>
              <a:buChar char="●"/>
            </a:pPr>
            <a:r>
              <a:rPr lang="en" i="1"/>
              <a:t>Potions</a:t>
            </a:r>
            <a:endParaRPr i="1"/>
          </a:p>
          <a:p>
            <a:pPr marL="457200" lvl="0" indent="-298450" algn="l" rtl="0">
              <a:lnSpc>
                <a:spcPct val="100000"/>
              </a:lnSpc>
              <a:spcBef>
                <a:spcPts val="0"/>
              </a:spcBef>
              <a:spcAft>
                <a:spcPts val="0"/>
              </a:spcAft>
              <a:buSzPts val="1100"/>
              <a:buChar char="●"/>
            </a:pPr>
            <a:r>
              <a:rPr lang="en" i="1"/>
              <a:t>Food</a:t>
            </a:r>
            <a:endParaRPr i="1"/>
          </a:p>
          <a:p>
            <a:pPr marL="457200" lvl="0" indent="-298450" algn="l" rtl="0">
              <a:lnSpc>
                <a:spcPct val="100000"/>
              </a:lnSpc>
              <a:spcBef>
                <a:spcPts val="0"/>
              </a:spcBef>
              <a:spcAft>
                <a:spcPts val="0"/>
              </a:spcAft>
              <a:buSzPts val="1100"/>
              <a:buChar char="●"/>
            </a:pPr>
            <a:r>
              <a:rPr lang="en" i="1"/>
              <a:t>Currency</a:t>
            </a:r>
            <a:endParaRPr i="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What is balancing?</a:t>
            </a:r>
            <a:endParaRPr b="1"/>
          </a:p>
          <a:p>
            <a:pPr marL="0" lvl="0" indent="0" algn="l" rtl="0">
              <a:lnSpc>
                <a:spcPct val="100000"/>
              </a:lnSpc>
              <a:spcBef>
                <a:spcPts val="0"/>
              </a:spcBef>
              <a:spcAft>
                <a:spcPts val="0"/>
              </a:spcAft>
              <a:buSzPts val="1100"/>
              <a:buNone/>
            </a:pPr>
            <a:r>
              <a:rPr lang="en" i="1"/>
              <a:t>Making sure that the items and power ups are not overpowered. </a:t>
            </a:r>
            <a:r>
              <a:rPr lang="en"/>
              <a:t>Especially in online-based player versus player combat, you do not want to make the game unplayable for people that do not have certain items</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Tips for balancing:</a:t>
            </a:r>
            <a:endParaRPr b="1"/>
          </a:p>
          <a:p>
            <a:pPr marL="457200" lvl="0" indent="-298450" algn="l" rtl="0">
              <a:lnSpc>
                <a:spcPct val="100000"/>
              </a:lnSpc>
              <a:spcBef>
                <a:spcPts val="0"/>
              </a:spcBef>
              <a:spcAft>
                <a:spcPts val="0"/>
              </a:spcAft>
              <a:buSzPts val="1100"/>
              <a:buChar char="●"/>
            </a:pPr>
            <a:r>
              <a:rPr lang="en" i="1"/>
              <a:t>Add a drawback </a:t>
            </a:r>
            <a:r>
              <a:rPr lang="en"/>
              <a:t>- For instance, though speed may be increased by 50%, heath is decreased by 25%</a:t>
            </a:r>
            <a:endParaRPr/>
          </a:p>
          <a:p>
            <a:pPr marL="457200" lvl="0" indent="-298450" algn="l" rtl="0">
              <a:lnSpc>
                <a:spcPct val="100000"/>
              </a:lnSpc>
              <a:spcBef>
                <a:spcPts val="0"/>
              </a:spcBef>
              <a:spcAft>
                <a:spcPts val="0"/>
              </a:spcAft>
              <a:buSzPts val="1100"/>
              <a:buChar char="●"/>
            </a:pPr>
            <a:r>
              <a:rPr lang="en" i="1"/>
              <a:t>Add a limit of how many can be stored </a:t>
            </a:r>
            <a:r>
              <a:rPr lang="en"/>
              <a:t>- Having a stack limit for all items is a good idea in addition to only allowing one of a particularly powerful item to be stored</a:t>
            </a:r>
            <a:endParaRPr/>
          </a:p>
          <a:p>
            <a:pPr marL="457200" lvl="0" indent="-298450" algn="l" rtl="0">
              <a:lnSpc>
                <a:spcPct val="100000"/>
              </a:lnSpc>
              <a:spcBef>
                <a:spcPts val="0"/>
              </a:spcBef>
              <a:spcAft>
                <a:spcPts val="0"/>
              </a:spcAft>
              <a:buSzPts val="1100"/>
              <a:buChar char="●"/>
            </a:pPr>
            <a:r>
              <a:rPr lang="en" i="1"/>
              <a:t>Certain items can only be used independently </a:t>
            </a:r>
            <a:r>
              <a:rPr lang="en"/>
              <a:t>- Which means that certain buffers or boots cannot be used simultaneously, as it would grant too much power to the user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6A9EF-8E28-800B-6A21-17FECD5D68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163FA9-41F6-21DC-8A72-5A30EC4591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E9335F-7288-6AC1-C1F1-5BE642BBCA0C}"/>
              </a:ext>
            </a:extLst>
          </p:cNvPr>
          <p:cNvSpPr>
            <a:spLocks noGrp="1"/>
          </p:cNvSpPr>
          <p:nvPr>
            <p:ph type="dt" sz="half" idx="10"/>
          </p:nvPr>
        </p:nvSpPr>
        <p:spPr/>
        <p:txBody>
          <a:bodyPr/>
          <a:lstStyle/>
          <a:p>
            <a:fld id="{FD431ADF-CEB2-42B5-84F4-1DE798B13455}" type="datetimeFigureOut">
              <a:rPr lang="en-GB" smtClean="0"/>
              <a:t>27/03/2024</a:t>
            </a:fld>
            <a:endParaRPr lang="en-GB"/>
          </a:p>
        </p:txBody>
      </p:sp>
      <p:sp>
        <p:nvSpPr>
          <p:cNvPr id="5" name="Footer Placeholder 4">
            <a:extLst>
              <a:ext uri="{FF2B5EF4-FFF2-40B4-BE49-F238E27FC236}">
                <a16:creationId xmlns:a16="http://schemas.microsoft.com/office/drawing/2014/main" id="{173E6A0E-3888-1CCF-CAE2-19083F62DC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F87423-35EB-A47C-1DE4-6C0B92D9FA46}"/>
              </a:ext>
            </a:extLst>
          </p:cNvPr>
          <p:cNvSpPr>
            <a:spLocks noGrp="1"/>
          </p:cNvSpPr>
          <p:nvPr>
            <p:ph type="sldNum" sz="quarter" idx="12"/>
          </p:nvPr>
        </p:nvSpPr>
        <p:spPr/>
        <p:txBody>
          <a:bodyPr/>
          <a:lstStyle/>
          <a:p>
            <a:fld id="{DD1880C6-79C7-4398-ABDC-24EF0C8EA457}" type="slidenum">
              <a:rPr lang="en-GB" smtClean="0"/>
              <a:t>‹#›</a:t>
            </a:fld>
            <a:endParaRPr lang="en-GB"/>
          </a:p>
        </p:txBody>
      </p:sp>
    </p:spTree>
    <p:extLst>
      <p:ext uri="{BB962C8B-B14F-4D97-AF65-F5344CB8AC3E}">
        <p14:creationId xmlns:p14="http://schemas.microsoft.com/office/powerpoint/2010/main" val="2843953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C5C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B972-DFF5-C128-A720-D7688642692E}"/>
              </a:ext>
            </a:extLst>
          </p:cNvPr>
          <p:cNvSpPr>
            <a:spLocks noGrp="1"/>
          </p:cNvSpPr>
          <p:nvPr>
            <p:ph type="title"/>
          </p:nvPr>
        </p:nvSpPr>
        <p:spPr/>
        <p:txBody>
          <a:bodyPr>
            <a:normAutofit fontScale="90000"/>
          </a:bodyPr>
          <a:lstStyle/>
          <a:p>
            <a:endParaRPr lang="en-GB"/>
          </a:p>
        </p:txBody>
      </p:sp>
      <p:sp>
        <p:nvSpPr>
          <p:cNvPr id="3" name="Text Placeholder 2">
            <a:extLst>
              <a:ext uri="{FF2B5EF4-FFF2-40B4-BE49-F238E27FC236}">
                <a16:creationId xmlns:a16="http://schemas.microsoft.com/office/drawing/2014/main" id="{D58A2A1D-57F2-7BCB-E620-6FE8F69C8F29}"/>
              </a:ext>
            </a:extLst>
          </p:cNvPr>
          <p:cNvSpPr>
            <a:spLocks noGrp="1"/>
          </p:cNvSpPr>
          <p:nvPr>
            <p:ph type="body" idx="1"/>
          </p:nvPr>
        </p:nvSpPr>
        <p:spPr/>
        <p:txBody>
          <a:bodyPr/>
          <a:lstStyle/>
          <a:p>
            <a:endParaRPr lang="en-GB"/>
          </a:p>
        </p:txBody>
      </p:sp>
      <p:pic>
        <p:nvPicPr>
          <p:cNvPr id="5" name="Picture 4" descr="A picture containing vector graphics, text&#10;&#10;Description automatically generated">
            <a:extLst>
              <a:ext uri="{FF2B5EF4-FFF2-40B4-BE49-F238E27FC236}">
                <a16:creationId xmlns:a16="http://schemas.microsoft.com/office/drawing/2014/main" id="{8E4F6F27-8CB1-0A47-77B3-4D3A26B7B293}"/>
              </a:ext>
            </a:extLst>
          </p:cNvPr>
          <p:cNvPicPr>
            <a:picLocks noChangeAspect="1"/>
          </p:cNvPicPr>
          <p:nvPr/>
        </p:nvPicPr>
        <p:blipFill rotWithShape="1">
          <a:blip r:embed="rId3"/>
          <a:srcRect t="29890" b="8127"/>
          <a:stretch/>
        </p:blipFill>
        <p:spPr>
          <a:xfrm>
            <a:off x="0" y="-311225"/>
            <a:ext cx="9144000" cy="5609864"/>
          </a:xfrm>
          <a:prstGeom prst="rect">
            <a:avLst/>
          </a:prstGeom>
          <a:solidFill>
            <a:srgbClr val="EFC5C3"/>
          </a:solidFill>
        </p:spPr>
      </p:pic>
      <p:sp>
        <p:nvSpPr>
          <p:cNvPr id="6" name="Rectangle 5">
            <a:extLst>
              <a:ext uri="{FF2B5EF4-FFF2-40B4-BE49-F238E27FC236}">
                <a16:creationId xmlns:a16="http://schemas.microsoft.com/office/drawing/2014/main" id="{E0BAF38C-D293-9454-0A14-14CF079F5835}"/>
              </a:ext>
            </a:extLst>
          </p:cNvPr>
          <p:cNvSpPr/>
          <p:nvPr/>
        </p:nvSpPr>
        <p:spPr>
          <a:xfrm>
            <a:off x="38798" y="3758285"/>
            <a:ext cx="5966235" cy="1169551"/>
          </a:xfrm>
          <a:prstGeom prst="rect">
            <a:avLst/>
          </a:prstGeom>
        </p:spPr>
        <p:txBody>
          <a:bodyPr wrap="square">
            <a:spAutoFit/>
          </a:bodyPr>
          <a:lstStyle/>
          <a:p>
            <a:r>
              <a:rPr lang="en-US" sz="2400" dirty="0">
                <a:solidFill>
                  <a:srgbClr val="00495C"/>
                </a:solidFill>
                <a:latin typeface="Gill Sans MT" panose="020B0502020104020203" pitchFamily="34" charset="77"/>
              </a:rPr>
              <a:t>THE ORWELL YOUTH PRIZE</a:t>
            </a:r>
          </a:p>
          <a:p>
            <a:r>
              <a:rPr lang="en-US" sz="4600" b="1" dirty="0">
                <a:solidFill>
                  <a:srgbClr val="00495C"/>
                </a:solidFill>
                <a:latin typeface="Gill Sans MT" panose="020B0502020104020203" pitchFamily="34" charset="77"/>
              </a:rPr>
              <a:t>GAME DESIGN</a:t>
            </a:r>
          </a:p>
        </p:txBody>
      </p:sp>
      <p:sp>
        <p:nvSpPr>
          <p:cNvPr id="7" name="TextBox 6">
            <a:extLst>
              <a:ext uri="{FF2B5EF4-FFF2-40B4-BE49-F238E27FC236}">
                <a16:creationId xmlns:a16="http://schemas.microsoft.com/office/drawing/2014/main" id="{F86378F9-04F7-3A36-8D6C-71823594CFD7}"/>
              </a:ext>
            </a:extLst>
          </p:cNvPr>
          <p:cNvSpPr txBox="1"/>
          <p:nvPr/>
        </p:nvSpPr>
        <p:spPr>
          <a:xfrm>
            <a:off x="130629" y="180733"/>
            <a:ext cx="4441371" cy="1200329"/>
          </a:xfrm>
          <a:prstGeom prst="rect">
            <a:avLst/>
          </a:prstGeom>
          <a:noFill/>
        </p:spPr>
        <p:txBody>
          <a:bodyPr wrap="square" rtlCol="0">
            <a:spAutoFit/>
          </a:bodyPr>
          <a:lstStyle/>
          <a:p>
            <a:r>
              <a:rPr lang="en-US" b="1" dirty="0">
                <a:solidFill>
                  <a:srgbClr val="00495C"/>
                </a:solidFill>
                <a:latin typeface="Gill Sans MT" panose="020B0502020104020203" pitchFamily="34" charset="77"/>
              </a:rPr>
              <a:t>@Orwellyouthprize – Instagram </a:t>
            </a:r>
          </a:p>
          <a:p>
            <a:r>
              <a:rPr lang="en-US" b="1" dirty="0">
                <a:solidFill>
                  <a:srgbClr val="00495C"/>
                </a:solidFill>
                <a:latin typeface="Gill Sans MT" panose="020B0502020104020203" pitchFamily="34" charset="77"/>
              </a:rPr>
              <a:t>@Orwellyouthpriz – Twitter</a:t>
            </a:r>
          </a:p>
          <a:p>
            <a:r>
              <a:rPr lang="en-US" b="1" dirty="0">
                <a:solidFill>
                  <a:srgbClr val="00495C"/>
                </a:solidFill>
                <a:latin typeface="Gill Sans MT" panose="020B0502020104020203" pitchFamily="34" charset="77"/>
              </a:rPr>
              <a:t>#OYP2024</a:t>
            </a:r>
            <a:br>
              <a:rPr lang="en-US" b="1" dirty="0">
                <a:solidFill>
                  <a:srgbClr val="00495C"/>
                </a:solidFill>
                <a:latin typeface="Gill Sans MT" panose="020B0502020104020203" pitchFamily="34" charset="77"/>
              </a:rPr>
            </a:br>
            <a:r>
              <a:rPr lang="en-US" b="1" dirty="0">
                <a:solidFill>
                  <a:srgbClr val="00495C"/>
                </a:solidFill>
                <a:latin typeface="Gill Sans MT" panose="020B0502020104020203" pitchFamily="34" charset="77"/>
              </a:rPr>
              <a:t>#HOME</a:t>
            </a:r>
          </a:p>
        </p:txBody>
      </p:sp>
    </p:spTree>
    <p:extLst>
      <p:ext uri="{BB962C8B-B14F-4D97-AF65-F5344CB8AC3E}">
        <p14:creationId xmlns:p14="http://schemas.microsoft.com/office/powerpoint/2010/main" val="3513100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C5C3"/>
        </a:solidFill>
        <a:effectLst/>
      </p:bgPr>
    </p:bg>
    <p:spTree>
      <p:nvGrpSpPr>
        <p:cNvPr id="1" name="Shape 158"/>
        <p:cNvGrpSpPr/>
        <p:nvPr/>
      </p:nvGrpSpPr>
      <p:grpSpPr>
        <a:xfrm>
          <a:off x="0" y="0"/>
          <a:ext cx="0" cy="0"/>
          <a:chOff x="0" y="0"/>
          <a:chExt cx="0" cy="0"/>
        </a:xfrm>
      </p:grpSpPr>
      <p:sp>
        <p:nvSpPr>
          <p:cNvPr id="159" name="Google Shape;159;p10"/>
          <p:cNvSpPr txBox="1"/>
          <p:nvPr/>
        </p:nvSpPr>
        <p:spPr>
          <a:xfrm>
            <a:off x="3758579" y="85906"/>
            <a:ext cx="2491000"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20"/>
              <a:buFont typeface="Arial"/>
              <a:buNone/>
            </a:pPr>
            <a:r>
              <a:rPr lang="en" sz="3600" b="1" i="0" u="none" strike="noStrike" cap="none" dirty="0">
                <a:solidFill>
                  <a:srgbClr val="03485C"/>
                </a:solidFill>
                <a:latin typeface="Gill Sans MT" panose="020B0502020104020203" pitchFamily="34" charset="0"/>
                <a:ea typeface="Oswald"/>
                <a:cs typeface="Oswald"/>
                <a:sym typeface="Oswald"/>
              </a:rPr>
              <a:t>Gameplay</a:t>
            </a:r>
            <a:endParaRPr sz="1400" b="0" i="0" u="none" strike="noStrike" cap="none" dirty="0">
              <a:solidFill>
                <a:srgbClr val="03485C"/>
              </a:solidFill>
              <a:latin typeface="Gill Sans MT" panose="020B0502020104020203" pitchFamily="34" charset="0"/>
              <a:sym typeface="Arial"/>
            </a:endParaRPr>
          </a:p>
        </p:txBody>
      </p:sp>
      <p:sp>
        <p:nvSpPr>
          <p:cNvPr id="160" name="Google Shape;160;p10"/>
          <p:cNvSpPr txBox="1"/>
          <p:nvPr/>
        </p:nvSpPr>
        <p:spPr>
          <a:xfrm>
            <a:off x="3192987" y="630473"/>
            <a:ext cx="3675599"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Medium"/>
                <a:cs typeface="Oswald Medium"/>
                <a:sym typeface="Oswald Medium"/>
              </a:rPr>
              <a:t>Challenges + Rewards</a:t>
            </a:r>
            <a:endParaRPr sz="2500" b="1" i="0" u="none" strike="noStrike" cap="none" dirty="0">
              <a:solidFill>
                <a:srgbClr val="03485C"/>
              </a:solidFill>
              <a:latin typeface="Gill Sans MT" panose="020B0502020104020203" pitchFamily="34" charset="0"/>
              <a:ea typeface="Oswald Medium"/>
              <a:cs typeface="Oswald Medium"/>
              <a:sym typeface="Oswald Medium"/>
            </a:endParaRPr>
          </a:p>
        </p:txBody>
      </p:sp>
      <p:sp>
        <p:nvSpPr>
          <p:cNvPr id="161" name="Google Shape;161;p10"/>
          <p:cNvSpPr txBox="1"/>
          <p:nvPr/>
        </p:nvSpPr>
        <p:spPr>
          <a:xfrm>
            <a:off x="728620" y="1350326"/>
            <a:ext cx="3621125"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What are Challenges?</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162" name="Google Shape;162;p10"/>
          <p:cNvSpPr txBox="1"/>
          <p:nvPr/>
        </p:nvSpPr>
        <p:spPr>
          <a:xfrm>
            <a:off x="776384" y="1894201"/>
            <a:ext cx="3675600" cy="738633"/>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1800" b="0" i="0" u="none" strike="noStrike" cap="none" dirty="0">
                <a:solidFill>
                  <a:srgbClr val="03485C"/>
                </a:solidFill>
                <a:latin typeface="Gill Sans MT" panose="020B0502020104020203" pitchFamily="34" charset="0"/>
                <a:sym typeface="Arial"/>
              </a:rPr>
              <a:t>Extra objectives/ game modes that the player can complete for rewards.</a:t>
            </a:r>
            <a:endParaRPr sz="1800" b="0" i="0" u="none" strike="noStrike" cap="none" dirty="0">
              <a:solidFill>
                <a:srgbClr val="03485C"/>
              </a:solidFill>
              <a:latin typeface="Gill Sans MT" panose="020B0502020104020203" pitchFamily="34" charset="0"/>
              <a:sym typeface="Arial"/>
            </a:endParaRPr>
          </a:p>
        </p:txBody>
      </p:sp>
      <p:sp>
        <p:nvSpPr>
          <p:cNvPr id="163" name="Google Shape;163;p10"/>
          <p:cNvSpPr txBox="1"/>
          <p:nvPr/>
        </p:nvSpPr>
        <p:spPr>
          <a:xfrm>
            <a:off x="728620" y="2746776"/>
            <a:ext cx="3501110"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Challenge Examples:</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164" name="Google Shape;164;p10"/>
          <p:cNvSpPr txBox="1"/>
          <p:nvPr/>
        </p:nvSpPr>
        <p:spPr>
          <a:xfrm>
            <a:off x="776384" y="3419626"/>
            <a:ext cx="3000000" cy="1293000"/>
          </a:xfrm>
          <a:prstGeom prst="rect">
            <a:avLst/>
          </a:prstGeom>
          <a:noFill/>
          <a:ln>
            <a:noFill/>
          </a:ln>
        </p:spPr>
        <p:txBody>
          <a:bodyPr spcFirstLastPara="1" wrap="square" lIns="91425" tIns="91425" rIns="91425" bIns="91425" anchor="t" anchorCtr="0">
            <a:spAutoFit/>
          </a:bodyPr>
          <a:lstStyle/>
          <a:p>
            <a:pPr marL="457200" marR="0" lvl="0" indent="-342900" rtl="0">
              <a:lnSpc>
                <a:spcPct val="100000"/>
              </a:lnSpc>
              <a:spcBef>
                <a:spcPts val="0"/>
              </a:spcBef>
              <a:spcAft>
                <a:spcPts val="0"/>
              </a:spcAft>
              <a:buClr>
                <a:srgbClr val="03485C"/>
              </a:buClr>
              <a:buSzPts val="1800"/>
              <a:buFont typeface="Arial"/>
              <a:buChar char="●"/>
            </a:pPr>
            <a:r>
              <a:rPr lang="en" sz="1800" b="0" i="0" u="none" strike="noStrike" cap="none" dirty="0">
                <a:solidFill>
                  <a:srgbClr val="03485C"/>
                </a:solidFill>
                <a:latin typeface="Gill Sans MT" panose="020B0502020104020203" pitchFamily="34" charset="0"/>
                <a:sym typeface="Arial"/>
              </a:rPr>
              <a:t>Time trials</a:t>
            </a:r>
            <a:endParaRPr sz="1800" b="0" i="0" u="none" strike="noStrike" cap="none" dirty="0">
              <a:solidFill>
                <a:srgbClr val="03485C"/>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03485C"/>
              </a:buClr>
              <a:buSzPts val="1800"/>
              <a:buFont typeface="Arial"/>
              <a:buChar char="●"/>
            </a:pPr>
            <a:r>
              <a:rPr lang="en" sz="1800" b="0" i="0" u="none" strike="noStrike" cap="none" dirty="0">
                <a:solidFill>
                  <a:srgbClr val="03485C"/>
                </a:solidFill>
                <a:latin typeface="Gill Sans MT" panose="020B0502020104020203" pitchFamily="34" charset="0"/>
                <a:sym typeface="Arial"/>
              </a:rPr>
              <a:t>Endless mode</a:t>
            </a:r>
            <a:endParaRPr sz="1800" b="0" i="0" u="none" strike="noStrike" cap="none" dirty="0">
              <a:solidFill>
                <a:srgbClr val="03485C"/>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03485C"/>
              </a:buClr>
              <a:buSzPts val="1800"/>
              <a:buFont typeface="Arial"/>
              <a:buChar char="●"/>
            </a:pPr>
            <a:r>
              <a:rPr lang="en" sz="1800" b="0" i="0" u="none" strike="noStrike" cap="none" dirty="0">
                <a:solidFill>
                  <a:srgbClr val="03485C"/>
                </a:solidFill>
                <a:latin typeface="Gill Sans MT" panose="020B0502020104020203" pitchFamily="34" charset="0"/>
                <a:sym typeface="Arial"/>
              </a:rPr>
              <a:t>No restarts</a:t>
            </a:r>
            <a:endParaRPr sz="1800" b="0" i="0" u="none" strike="noStrike" cap="none" dirty="0">
              <a:solidFill>
                <a:srgbClr val="03485C"/>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03485C"/>
              </a:buClr>
              <a:buSzPts val="1800"/>
              <a:buFont typeface="Arial"/>
              <a:buChar char="●"/>
            </a:pPr>
            <a:r>
              <a:rPr lang="en" sz="1800" b="0" i="0" u="none" strike="noStrike" cap="none" dirty="0">
                <a:solidFill>
                  <a:srgbClr val="03485C"/>
                </a:solidFill>
                <a:latin typeface="Gill Sans MT" panose="020B0502020104020203" pitchFamily="34" charset="0"/>
                <a:sym typeface="Arial"/>
              </a:rPr>
              <a:t>One gun</a:t>
            </a:r>
            <a:endParaRPr sz="1800" b="0" i="0" u="none" strike="noStrike" cap="none" dirty="0">
              <a:solidFill>
                <a:srgbClr val="03485C"/>
              </a:solidFill>
              <a:latin typeface="Gill Sans MT" panose="020B0502020104020203" pitchFamily="34" charset="0"/>
              <a:sym typeface="Arial"/>
            </a:endParaRPr>
          </a:p>
        </p:txBody>
      </p:sp>
      <p:sp>
        <p:nvSpPr>
          <p:cNvPr id="165" name="Google Shape;165;p10"/>
          <p:cNvSpPr txBox="1"/>
          <p:nvPr/>
        </p:nvSpPr>
        <p:spPr>
          <a:xfrm>
            <a:off x="5030787" y="1350326"/>
            <a:ext cx="3278856"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What are Rewards?</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166" name="Google Shape;166;p10"/>
          <p:cNvSpPr txBox="1"/>
          <p:nvPr/>
        </p:nvSpPr>
        <p:spPr>
          <a:xfrm>
            <a:off x="5004079" y="1894201"/>
            <a:ext cx="3945735" cy="738633"/>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1800" b="0" i="0" u="none" strike="noStrike" cap="none" dirty="0">
                <a:solidFill>
                  <a:srgbClr val="03485C"/>
                </a:solidFill>
                <a:latin typeface="Gill Sans MT" panose="020B0502020104020203" pitchFamily="34" charset="0"/>
                <a:sym typeface="Arial"/>
              </a:rPr>
              <a:t>Items given after the player completes main objectives and challenges.</a:t>
            </a:r>
            <a:endParaRPr sz="1800" b="0" i="0" u="none" strike="noStrike" cap="none" dirty="0">
              <a:solidFill>
                <a:srgbClr val="03485C"/>
              </a:solidFill>
              <a:latin typeface="Gill Sans MT" panose="020B0502020104020203" pitchFamily="34" charset="0"/>
              <a:sym typeface="Arial"/>
            </a:endParaRPr>
          </a:p>
        </p:txBody>
      </p:sp>
      <p:sp>
        <p:nvSpPr>
          <p:cNvPr id="167" name="Google Shape;167;p10"/>
          <p:cNvSpPr txBox="1"/>
          <p:nvPr/>
        </p:nvSpPr>
        <p:spPr>
          <a:xfrm>
            <a:off x="5030787" y="2860719"/>
            <a:ext cx="3095240"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Reward Examples</a:t>
            </a:r>
            <a:r>
              <a:rPr lang="en" sz="2500" b="0" i="0" u="none" strike="noStrike" cap="none" dirty="0">
                <a:solidFill>
                  <a:srgbClr val="03485C"/>
                </a:solidFill>
                <a:latin typeface="Gill Sans MT" panose="020B0502020104020203" pitchFamily="34" charset="0"/>
                <a:ea typeface="Oswald"/>
                <a:cs typeface="Oswald"/>
                <a:sym typeface="Oswald"/>
              </a:rPr>
              <a:t>:</a:t>
            </a:r>
            <a:endParaRPr sz="2500" b="0" i="0" u="none" strike="noStrike" cap="none" dirty="0">
              <a:solidFill>
                <a:srgbClr val="03485C"/>
              </a:solidFill>
              <a:latin typeface="Gill Sans MT" panose="020B0502020104020203" pitchFamily="34" charset="0"/>
              <a:ea typeface="Oswald"/>
              <a:cs typeface="Oswald"/>
              <a:sym typeface="Oswald"/>
            </a:endParaRPr>
          </a:p>
        </p:txBody>
      </p:sp>
      <p:sp>
        <p:nvSpPr>
          <p:cNvPr id="168" name="Google Shape;168;p10"/>
          <p:cNvSpPr txBox="1"/>
          <p:nvPr/>
        </p:nvSpPr>
        <p:spPr>
          <a:xfrm>
            <a:off x="5004079" y="3419626"/>
            <a:ext cx="3000000" cy="1293000"/>
          </a:xfrm>
          <a:prstGeom prst="rect">
            <a:avLst/>
          </a:prstGeom>
          <a:noFill/>
          <a:ln>
            <a:noFill/>
          </a:ln>
        </p:spPr>
        <p:txBody>
          <a:bodyPr spcFirstLastPara="1" wrap="square" lIns="91425" tIns="91425" rIns="91425" bIns="91425" anchor="t" anchorCtr="0">
            <a:spAutoFit/>
          </a:bodyPr>
          <a:lstStyle/>
          <a:p>
            <a:pPr marL="457200" marR="0" lvl="0" indent="-342900" rtl="0">
              <a:lnSpc>
                <a:spcPct val="100000"/>
              </a:lnSpc>
              <a:spcBef>
                <a:spcPts val="0"/>
              </a:spcBef>
              <a:spcAft>
                <a:spcPts val="0"/>
              </a:spcAft>
              <a:buClr>
                <a:srgbClr val="03485C"/>
              </a:buClr>
              <a:buSzPts val="1800"/>
              <a:buFont typeface="Arial"/>
              <a:buChar char="●"/>
            </a:pPr>
            <a:r>
              <a:rPr lang="en" sz="1800" b="0" i="0" u="none" strike="noStrike" cap="none" dirty="0">
                <a:solidFill>
                  <a:srgbClr val="03485C"/>
                </a:solidFill>
                <a:latin typeface="Gill Sans MT" panose="020B0502020104020203" pitchFamily="34" charset="0"/>
                <a:sym typeface="Arial"/>
              </a:rPr>
              <a:t>Social trophies</a:t>
            </a:r>
            <a:endParaRPr sz="1800" b="0" i="0" u="none" strike="noStrike" cap="none" dirty="0">
              <a:solidFill>
                <a:srgbClr val="03485C"/>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03485C"/>
              </a:buClr>
              <a:buSzPts val="1800"/>
              <a:buFont typeface="Arial"/>
              <a:buChar char="●"/>
            </a:pPr>
            <a:r>
              <a:rPr lang="en" sz="1800" b="0" i="0" u="none" strike="noStrike" cap="none" dirty="0">
                <a:solidFill>
                  <a:srgbClr val="03485C"/>
                </a:solidFill>
                <a:latin typeface="Gill Sans MT" panose="020B0502020104020203" pitchFamily="34" charset="0"/>
                <a:sym typeface="Arial"/>
              </a:rPr>
              <a:t>Currency</a:t>
            </a:r>
            <a:endParaRPr sz="1800" b="0" i="0" u="none" strike="noStrike" cap="none" dirty="0">
              <a:solidFill>
                <a:srgbClr val="03485C"/>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03485C"/>
              </a:buClr>
              <a:buSzPts val="1800"/>
              <a:buFont typeface="Arial"/>
              <a:buChar char="●"/>
            </a:pPr>
            <a:r>
              <a:rPr lang="en" sz="1800" b="0" i="0" u="none" strike="noStrike" cap="none" dirty="0">
                <a:solidFill>
                  <a:srgbClr val="03485C"/>
                </a:solidFill>
                <a:latin typeface="Gill Sans MT" panose="020B0502020104020203" pitchFamily="34" charset="0"/>
                <a:sym typeface="Arial"/>
              </a:rPr>
              <a:t>Item unlocks</a:t>
            </a:r>
            <a:endParaRPr sz="1800" b="0" i="0" u="none" strike="noStrike" cap="none" dirty="0">
              <a:solidFill>
                <a:srgbClr val="03485C"/>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03485C"/>
              </a:buClr>
              <a:buSzPts val="1800"/>
              <a:buFont typeface="Arial"/>
              <a:buChar char="●"/>
            </a:pPr>
            <a:r>
              <a:rPr lang="en" sz="1800" b="0" i="0" u="none" strike="noStrike" cap="none" dirty="0">
                <a:solidFill>
                  <a:srgbClr val="03485C"/>
                </a:solidFill>
                <a:latin typeface="Gill Sans MT" panose="020B0502020104020203" pitchFamily="34" charset="0"/>
                <a:sym typeface="Arial"/>
              </a:rPr>
              <a:t>Map unlocks</a:t>
            </a:r>
            <a:endParaRPr sz="1800" b="0" i="0" u="none" strike="noStrike" cap="none" dirty="0">
              <a:solidFill>
                <a:srgbClr val="03485C"/>
              </a:solidFill>
              <a:latin typeface="Gill Sans MT" panose="020B0502020104020203"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97236"/>
        </a:solidFill>
        <a:effectLst/>
      </p:bgPr>
    </p:bg>
    <p:spTree>
      <p:nvGrpSpPr>
        <p:cNvPr id="1" name="Shape 172"/>
        <p:cNvGrpSpPr/>
        <p:nvPr/>
      </p:nvGrpSpPr>
      <p:grpSpPr>
        <a:xfrm>
          <a:off x="0" y="0"/>
          <a:ext cx="0" cy="0"/>
          <a:chOff x="0" y="0"/>
          <a:chExt cx="0" cy="0"/>
        </a:xfrm>
      </p:grpSpPr>
      <p:sp>
        <p:nvSpPr>
          <p:cNvPr id="173" name="Google Shape;173;p11"/>
          <p:cNvSpPr txBox="1"/>
          <p:nvPr/>
        </p:nvSpPr>
        <p:spPr>
          <a:xfrm>
            <a:off x="3310932" y="61259"/>
            <a:ext cx="2522135"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20"/>
              <a:buFont typeface="Arial"/>
              <a:buNone/>
            </a:pPr>
            <a:r>
              <a:rPr lang="en" sz="3600" b="1" i="0" u="none" strike="noStrike" cap="none" dirty="0">
                <a:solidFill>
                  <a:srgbClr val="6FA8DC"/>
                </a:solidFill>
                <a:latin typeface="Gill Sans MT" panose="020B0502020104020203" pitchFamily="34" charset="0"/>
                <a:ea typeface="Oswald"/>
                <a:cs typeface="Oswald"/>
                <a:sym typeface="Oswald"/>
              </a:rPr>
              <a:t>Gameplay</a:t>
            </a:r>
            <a:endParaRPr sz="1800" b="0" i="0" u="none" strike="noStrike" cap="none" dirty="0">
              <a:solidFill>
                <a:schemeClr val="dk1"/>
              </a:solidFill>
              <a:latin typeface="Gill Sans MT" panose="020B0502020104020203" pitchFamily="34" charset="0"/>
              <a:sym typeface="Arial"/>
            </a:endParaRPr>
          </a:p>
        </p:txBody>
      </p:sp>
      <p:sp>
        <p:nvSpPr>
          <p:cNvPr id="174" name="Google Shape;174;p11"/>
          <p:cNvSpPr txBox="1"/>
          <p:nvPr/>
        </p:nvSpPr>
        <p:spPr>
          <a:xfrm>
            <a:off x="3941268" y="634179"/>
            <a:ext cx="1274590"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6FA8DC"/>
                </a:solidFill>
                <a:latin typeface="Gill Sans MT" panose="020B0502020104020203" pitchFamily="34" charset="0"/>
                <a:ea typeface="Oswald Medium"/>
                <a:cs typeface="Oswald Medium"/>
                <a:sym typeface="Oswald Medium"/>
              </a:rPr>
              <a:t>Losing</a:t>
            </a:r>
            <a:endParaRPr sz="2500" b="1" i="0" u="none" strike="noStrike" cap="none" dirty="0">
              <a:solidFill>
                <a:srgbClr val="6FA8DC"/>
              </a:solidFill>
              <a:latin typeface="Gill Sans MT" panose="020B0502020104020203" pitchFamily="34" charset="0"/>
              <a:ea typeface="Oswald Medium"/>
              <a:cs typeface="Oswald Medium"/>
              <a:sym typeface="Oswald Medium"/>
            </a:endParaRPr>
          </a:p>
        </p:txBody>
      </p:sp>
      <p:sp>
        <p:nvSpPr>
          <p:cNvPr id="175" name="Google Shape;175;p11"/>
          <p:cNvSpPr txBox="1"/>
          <p:nvPr/>
        </p:nvSpPr>
        <p:spPr>
          <a:xfrm>
            <a:off x="269202" y="1313087"/>
            <a:ext cx="2522135"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6FA8DC"/>
                </a:solidFill>
                <a:latin typeface="Gill Sans MT" panose="020B0502020104020203" pitchFamily="34" charset="0"/>
                <a:ea typeface="Oswald"/>
                <a:cs typeface="Oswald"/>
                <a:sym typeface="Oswald"/>
              </a:rPr>
              <a:t>What is losing?</a:t>
            </a:r>
            <a:endParaRPr sz="2500" b="1" i="0" u="none" strike="noStrike" cap="none" dirty="0">
              <a:solidFill>
                <a:srgbClr val="6FA8DC"/>
              </a:solidFill>
              <a:latin typeface="Gill Sans MT" panose="020B0502020104020203" pitchFamily="34" charset="0"/>
              <a:ea typeface="Oswald"/>
              <a:cs typeface="Oswald"/>
              <a:sym typeface="Oswald"/>
            </a:endParaRPr>
          </a:p>
        </p:txBody>
      </p:sp>
      <p:sp>
        <p:nvSpPr>
          <p:cNvPr id="176" name="Google Shape;176;p11"/>
          <p:cNvSpPr txBox="1"/>
          <p:nvPr/>
        </p:nvSpPr>
        <p:spPr>
          <a:xfrm>
            <a:off x="269201" y="1819625"/>
            <a:ext cx="3579317" cy="800189"/>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FFFFFF"/>
                </a:solidFill>
                <a:latin typeface="Gill Sans MT" panose="020B0502020104020203" pitchFamily="34" charset="0"/>
                <a:sym typeface="Arial"/>
              </a:rPr>
              <a:t>When the player fails to achieve an objective or dies.</a:t>
            </a:r>
            <a:endParaRPr sz="2000" b="0" i="0" u="none" strike="noStrike" cap="none" dirty="0">
              <a:solidFill>
                <a:srgbClr val="FFFFFF"/>
              </a:solidFill>
              <a:latin typeface="Gill Sans MT" panose="020B0502020104020203" pitchFamily="34" charset="0"/>
              <a:sym typeface="Arial"/>
            </a:endParaRPr>
          </a:p>
        </p:txBody>
      </p:sp>
      <p:sp>
        <p:nvSpPr>
          <p:cNvPr id="177" name="Google Shape;177;p11"/>
          <p:cNvSpPr txBox="1"/>
          <p:nvPr/>
        </p:nvSpPr>
        <p:spPr>
          <a:xfrm>
            <a:off x="4401178" y="1300242"/>
            <a:ext cx="4567347"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6FA8DC"/>
                </a:solidFill>
                <a:latin typeface="Gill Sans MT" panose="020B0502020104020203" pitchFamily="34" charset="0"/>
                <a:ea typeface="Oswald"/>
                <a:cs typeface="Oswald"/>
                <a:sym typeface="Oswald"/>
              </a:rPr>
              <a:t>Results of Losing </a:t>
            </a:r>
            <a:r>
              <a:rPr lang="en" sz="2500" b="1" dirty="0">
                <a:solidFill>
                  <a:srgbClr val="6FA8DC"/>
                </a:solidFill>
                <a:latin typeface="Gill Sans MT" panose="020B0502020104020203" pitchFamily="34" charset="0"/>
                <a:ea typeface="Oswald"/>
                <a:cs typeface="Oswald"/>
                <a:sym typeface="Oswald"/>
              </a:rPr>
              <a:t>- E</a:t>
            </a:r>
            <a:r>
              <a:rPr lang="en" sz="2500" b="1" i="0" u="none" strike="noStrike" cap="none" dirty="0">
                <a:solidFill>
                  <a:srgbClr val="6FA8DC"/>
                </a:solidFill>
                <a:latin typeface="Gill Sans MT" panose="020B0502020104020203" pitchFamily="34" charset="0"/>
                <a:ea typeface="Oswald"/>
                <a:cs typeface="Oswald"/>
                <a:sym typeface="Oswald"/>
              </a:rPr>
              <a:t>xamples:</a:t>
            </a:r>
            <a:endParaRPr sz="2500" b="1" i="0" u="none" strike="noStrike" cap="none" dirty="0">
              <a:solidFill>
                <a:srgbClr val="6FA8DC"/>
              </a:solidFill>
              <a:latin typeface="Gill Sans MT" panose="020B0502020104020203" pitchFamily="34" charset="0"/>
              <a:ea typeface="Oswald"/>
              <a:cs typeface="Oswald"/>
              <a:sym typeface="Oswald"/>
            </a:endParaRPr>
          </a:p>
        </p:txBody>
      </p:sp>
      <p:sp>
        <p:nvSpPr>
          <p:cNvPr id="178" name="Google Shape;178;p11"/>
          <p:cNvSpPr txBox="1"/>
          <p:nvPr/>
        </p:nvSpPr>
        <p:spPr>
          <a:xfrm>
            <a:off x="4401178" y="1768158"/>
            <a:ext cx="3468300" cy="1415742"/>
          </a:xfrm>
          <a:prstGeom prst="rect">
            <a:avLst/>
          </a:prstGeom>
          <a:noFill/>
          <a:ln>
            <a:noFill/>
          </a:ln>
        </p:spPr>
        <p:txBody>
          <a:bodyPr spcFirstLastPara="1" wrap="square" lIns="91425" tIns="91425" rIns="91425" bIns="91425" anchor="t" anchorCtr="0">
            <a:spAutoFit/>
          </a:bodyPr>
          <a:lstStyle/>
          <a:p>
            <a:pPr marL="457200" marR="0" lvl="0" indent="-342900" rtl="0">
              <a:lnSpc>
                <a:spcPct val="100000"/>
              </a:lnSpc>
              <a:spcBef>
                <a:spcPts val="0"/>
              </a:spcBef>
              <a:spcAft>
                <a:spcPts val="0"/>
              </a:spcAft>
              <a:buClr>
                <a:srgbClr val="FFFFFF"/>
              </a:buClr>
              <a:buSzPts val="1800"/>
              <a:buFont typeface="Arial"/>
              <a:buChar char="●"/>
            </a:pPr>
            <a:r>
              <a:rPr lang="en" sz="2000" b="0" i="0" u="none" strike="noStrike" cap="none" dirty="0">
                <a:solidFill>
                  <a:srgbClr val="FFFFFF"/>
                </a:solidFill>
                <a:latin typeface="Gill Sans MT" panose="020B0502020104020203" pitchFamily="34" charset="0"/>
                <a:sym typeface="Arial"/>
              </a:rPr>
              <a:t>Lose access to a character</a:t>
            </a:r>
            <a:endParaRPr sz="2000" b="0" i="0" u="none" strike="noStrike" cap="none" dirty="0">
              <a:solidFill>
                <a:srgbClr val="FFFFFF"/>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FFFFFF"/>
              </a:buClr>
              <a:buSzPts val="1800"/>
              <a:buFont typeface="Arial"/>
              <a:buChar char="●"/>
            </a:pPr>
            <a:r>
              <a:rPr lang="en" sz="2000" b="0" i="0" u="none" strike="noStrike" cap="none" dirty="0">
                <a:solidFill>
                  <a:srgbClr val="FFFFFF"/>
                </a:solidFill>
                <a:latin typeface="Gill Sans MT" panose="020B0502020104020203" pitchFamily="34" charset="0"/>
                <a:sym typeface="Arial"/>
              </a:rPr>
              <a:t>Lose items and power ups</a:t>
            </a:r>
            <a:endParaRPr sz="2000" b="0" i="0" u="none" strike="noStrike" cap="none" dirty="0">
              <a:solidFill>
                <a:srgbClr val="FFFFFF"/>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FFFFFF"/>
              </a:buClr>
              <a:buSzPts val="1800"/>
              <a:buFont typeface="Arial"/>
              <a:buChar char="●"/>
            </a:pPr>
            <a:r>
              <a:rPr lang="en" sz="2000" b="0" i="0" u="none" strike="noStrike" cap="none" dirty="0">
                <a:solidFill>
                  <a:srgbClr val="FFFFFF"/>
                </a:solidFill>
                <a:latin typeface="Gill Sans MT" panose="020B0502020104020203" pitchFamily="34" charset="0"/>
                <a:sym typeface="Arial"/>
              </a:rPr>
              <a:t>Have to restart the level</a:t>
            </a:r>
            <a:endParaRPr sz="2000" b="0" i="0" u="none" strike="noStrike" cap="none" dirty="0">
              <a:solidFill>
                <a:srgbClr val="FFFFFF"/>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FFFFFF"/>
              </a:buClr>
              <a:buSzPts val="1800"/>
              <a:buFont typeface="Arial"/>
              <a:buChar char="●"/>
            </a:pPr>
            <a:r>
              <a:rPr lang="en" sz="2000" b="0" i="0" u="none" strike="noStrike" cap="none" dirty="0">
                <a:solidFill>
                  <a:srgbClr val="FFFFFF"/>
                </a:solidFill>
                <a:latin typeface="Gill Sans MT" panose="020B0502020104020203" pitchFamily="34" charset="0"/>
                <a:sym typeface="Arial"/>
              </a:rPr>
              <a:t>May lose currency</a:t>
            </a:r>
            <a:endParaRPr sz="2000" b="0" i="0" u="none" strike="noStrike" cap="none" dirty="0">
              <a:solidFill>
                <a:srgbClr val="FFFFFF"/>
              </a:solidFill>
              <a:latin typeface="Gill Sans MT" panose="020B0502020104020203" pitchFamily="34" charset="0"/>
              <a:sym typeface="Arial"/>
            </a:endParaRPr>
          </a:p>
        </p:txBody>
      </p:sp>
      <p:sp>
        <p:nvSpPr>
          <p:cNvPr id="179" name="Google Shape;179;p11"/>
          <p:cNvSpPr txBox="1"/>
          <p:nvPr/>
        </p:nvSpPr>
        <p:spPr>
          <a:xfrm>
            <a:off x="269201" y="3049461"/>
            <a:ext cx="4829576"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6FA8DC"/>
                </a:solidFill>
                <a:latin typeface="Gill Sans MT" panose="020B0502020104020203" pitchFamily="34" charset="0"/>
                <a:ea typeface="Oswald"/>
                <a:cs typeface="Oswald"/>
                <a:sym typeface="Oswald"/>
              </a:rPr>
              <a:t>How Do I Pick the Penalties?</a:t>
            </a:r>
            <a:endParaRPr sz="2500" b="1" i="0" u="none" strike="noStrike" cap="none" dirty="0">
              <a:solidFill>
                <a:srgbClr val="6FA8DC"/>
              </a:solidFill>
              <a:latin typeface="Gill Sans MT" panose="020B0502020104020203" pitchFamily="34" charset="0"/>
              <a:ea typeface="Oswald"/>
              <a:cs typeface="Oswald"/>
              <a:sym typeface="Oswald"/>
            </a:endParaRPr>
          </a:p>
        </p:txBody>
      </p:sp>
      <p:sp>
        <p:nvSpPr>
          <p:cNvPr id="180" name="Google Shape;180;p11"/>
          <p:cNvSpPr txBox="1"/>
          <p:nvPr/>
        </p:nvSpPr>
        <p:spPr>
          <a:xfrm>
            <a:off x="269201" y="3592278"/>
            <a:ext cx="3972428" cy="800189"/>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FFFFFF"/>
                </a:solidFill>
                <a:latin typeface="Gill Sans MT" panose="020B0502020104020203" pitchFamily="34" charset="0"/>
                <a:sym typeface="Arial"/>
              </a:rPr>
              <a:t>Think about your demographic, story and theme.</a:t>
            </a:r>
            <a:endParaRPr sz="2000" b="0" i="0" u="none" strike="noStrike" cap="none" dirty="0">
              <a:solidFill>
                <a:srgbClr val="FFFFFF"/>
              </a:solidFill>
              <a:latin typeface="Gill Sans MT" panose="020B0502020104020203"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15"/>
        </a:solidFill>
        <a:effectLst/>
      </p:bgPr>
    </p:bg>
    <p:spTree>
      <p:nvGrpSpPr>
        <p:cNvPr id="1" name="Shape 184"/>
        <p:cNvGrpSpPr/>
        <p:nvPr/>
      </p:nvGrpSpPr>
      <p:grpSpPr>
        <a:xfrm>
          <a:off x="0" y="0"/>
          <a:ext cx="0" cy="0"/>
          <a:chOff x="0" y="0"/>
          <a:chExt cx="0" cy="0"/>
        </a:xfrm>
      </p:grpSpPr>
      <p:sp>
        <p:nvSpPr>
          <p:cNvPr id="185" name="Google Shape;185;p12"/>
          <p:cNvSpPr txBox="1"/>
          <p:nvPr/>
        </p:nvSpPr>
        <p:spPr>
          <a:xfrm>
            <a:off x="3072000" y="88417"/>
            <a:ext cx="2999999" cy="649378"/>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3020"/>
              <a:buFont typeface="Arial"/>
              <a:buNone/>
            </a:pPr>
            <a:r>
              <a:rPr lang="en" sz="3020" b="1" i="0" u="none" strike="noStrike" cap="none" dirty="0">
                <a:solidFill>
                  <a:srgbClr val="03485C"/>
                </a:solidFill>
                <a:latin typeface="Gill Sans MT" panose="020B0502020104020203" pitchFamily="34" charset="0"/>
                <a:ea typeface="Oswald"/>
                <a:cs typeface="Oswald"/>
                <a:sym typeface="Oswald"/>
              </a:rPr>
              <a:t>Art and Sound</a:t>
            </a:r>
            <a:endParaRPr sz="3020" b="1" i="0" u="none" strike="noStrike" cap="none" dirty="0">
              <a:solidFill>
                <a:srgbClr val="03485C"/>
              </a:solidFill>
              <a:latin typeface="Gill Sans MT" panose="020B0502020104020203" pitchFamily="34" charset="0"/>
              <a:ea typeface="Oswald"/>
              <a:cs typeface="Oswald"/>
              <a:sym typeface="Oswald"/>
            </a:endParaRPr>
          </a:p>
        </p:txBody>
      </p:sp>
      <p:sp>
        <p:nvSpPr>
          <p:cNvPr id="186" name="Google Shape;186;p12"/>
          <p:cNvSpPr txBox="1"/>
          <p:nvPr/>
        </p:nvSpPr>
        <p:spPr>
          <a:xfrm>
            <a:off x="249765" y="850321"/>
            <a:ext cx="4190162" cy="780953"/>
          </a:xfrm>
          <a:prstGeom prst="rect">
            <a:avLst/>
          </a:prstGeom>
          <a:noFill/>
          <a:ln>
            <a:noFill/>
          </a:ln>
        </p:spPr>
        <p:txBody>
          <a:bodyPr spcFirstLastPara="1" wrap="square" lIns="91425" tIns="91425" rIns="91425" bIns="91425" anchor="t" anchorCtr="0">
            <a:spAutoFit/>
          </a:bodyPr>
          <a:lstStyle/>
          <a:p>
            <a:pPr marL="0" marR="0" lvl="0" indent="0"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What is a Game </a:t>
            </a:r>
            <a:r>
              <a:rPr lang="en" sz="2500" b="1" dirty="0">
                <a:solidFill>
                  <a:srgbClr val="03485C"/>
                </a:solidFill>
                <a:latin typeface="Gill Sans MT" panose="020B0502020104020203" pitchFamily="34" charset="0"/>
                <a:ea typeface="Oswald"/>
                <a:cs typeface="Oswald"/>
                <a:sym typeface="Oswald"/>
              </a:rPr>
              <a:t>A</a:t>
            </a:r>
            <a:r>
              <a:rPr lang="en" sz="2500" b="1" i="0" u="none" strike="noStrike" cap="none" dirty="0">
                <a:solidFill>
                  <a:srgbClr val="03485C"/>
                </a:solidFill>
                <a:latin typeface="Gill Sans MT" panose="020B0502020104020203" pitchFamily="34" charset="0"/>
                <a:ea typeface="Oswald"/>
                <a:cs typeface="Oswald"/>
                <a:sym typeface="Oswald"/>
              </a:rPr>
              <a:t>rt </a:t>
            </a:r>
            <a:r>
              <a:rPr lang="en" sz="2500" b="1" dirty="0">
                <a:solidFill>
                  <a:srgbClr val="03485C"/>
                </a:solidFill>
                <a:latin typeface="Gill Sans MT" panose="020B0502020104020203" pitchFamily="34" charset="0"/>
                <a:ea typeface="Oswald"/>
                <a:cs typeface="Oswald"/>
                <a:sym typeface="Oswald"/>
              </a:rPr>
              <a:t>S</a:t>
            </a:r>
            <a:r>
              <a:rPr lang="en" sz="2500" b="1" i="0" u="none" strike="noStrike" cap="none" dirty="0">
                <a:solidFill>
                  <a:srgbClr val="03485C"/>
                </a:solidFill>
                <a:latin typeface="Gill Sans MT" panose="020B0502020104020203" pitchFamily="34" charset="0"/>
                <a:ea typeface="Oswald"/>
                <a:cs typeface="Oswald"/>
                <a:sym typeface="Oswald"/>
              </a:rPr>
              <a:t>tyle?</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187" name="Google Shape;187;p12"/>
          <p:cNvSpPr txBox="1"/>
          <p:nvPr/>
        </p:nvSpPr>
        <p:spPr>
          <a:xfrm>
            <a:off x="275233" y="1310149"/>
            <a:ext cx="4040608" cy="800189"/>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03485C"/>
                </a:solidFill>
                <a:latin typeface="Gill Sans MT" panose="020B0502020104020203" pitchFamily="34" charset="0"/>
                <a:sym typeface="Arial"/>
              </a:rPr>
              <a:t>It defines how you would like all of your assets to appear.</a:t>
            </a:r>
            <a:endParaRPr sz="2000" b="0" i="0" u="none" strike="noStrike" cap="none" dirty="0">
              <a:solidFill>
                <a:srgbClr val="03485C"/>
              </a:solidFill>
              <a:latin typeface="Gill Sans MT" panose="020B0502020104020203" pitchFamily="34" charset="0"/>
              <a:sym typeface="Arial"/>
            </a:endParaRPr>
          </a:p>
        </p:txBody>
      </p:sp>
      <p:sp>
        <p:nvSpPr>
          <p:cNvPr id="188" name="Google Shape;188;p12"/>
          <p:cNvSpPr txBox="1"/>
          <p:nvPr/>
        </p:nvSpPr>
        <p:spPr>
          <a:xfrm>
            <a:off x="275234" y="2306450"/>
            <a:ext cx="3794348" cy="780953"/>
          </a:xfrm>
          <a:prstGeom prst="rect">
            <a:avLst/>
          </a:prstGeom>
          <a:noFill/>
          <a:ln>
            <a:noFill/>
          </a:ln>
        </p:spPr>
        <p:txBody>
          <a:bodyPr spcFirstLastPara="1" wrap="square" lIns="91425" tIns="91425" rIns="91425" bIns="91425" anchor="t" anchorCtr="0">
            <a:spAutoFit/>
          </a:bodyPr>
          <a:lstStyle/>
          <a:p>
            <a:pPr marL="0" marR="0" lvl="0" indent="0"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Examples of Art </a:t>
            </a:r>
            <a:r>
              <a:rPr lang="en" sz="2500" b="1" dirty="0">
                <a:solidFill>
                  <a:srgbClr val="03485C"/>
                </a:solidFill>
                <a:latin typeface="Gill Sans MT" panose="020B0502020104020203" pitchFamily="34" charset="0"/>
                <a:ea typeface="Oswald"/>
                <a:cs typeface="Oswald"/>
                <a:sym typeface="Oswald"/>
              </a:rPr>
              <a:t>S</a:t>
            </a:r>
            <a:r>
              <a:rPr lang="en" sz="2500" b="1" i="0" u="none" strike="noStrike" cap="none" dirty="0">
                <a:solidFill>
                  <a:srgbClr val="03485C"/>
                </a:solidFill>
                <a:latin typeface="Gill Sans MT" panose="020B0502020104020203" pitchFamily="34" charset="0"/>
                <a:ea typeface="Oswald"/>
                <a:cs typeface="Oswald"/>
                <a:sym typeface="Oswald"/>
              </a:rPr>
              <a:t>tyles:</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189" name="Google Shape;189;p12"/>
          <p:cNvSpPr txBox="1"/>
          <p:nvPr/>
        </p:nvSpPr>
        <p:spPr>
          <a:xfrm>
            <a:off x="-657478" y="2875850"/>
            <a:ext cx="3247249" cy="1723518"/>
          </a:xfrm>
          <a:prstGeom prst="rect">
            <a:avLst/>
          </a:prstGeom>
          <a:noFill/>
          <a:ln>
            <a:noFill/>
          </a:ln>
        </p:spPr>
        <p:txBody>
          <a:bodyPr spcFirstLastPara="1" wrap="square" lIns="91425" tIns="91425" rIns="91425" bIns="91425" anchor="t" anchorCtr="0">
            <a:spAutoFit/>
          </a:bodyPr>
          <a:lstStyle/>
          <a:p>
            <a:pPr marL="1371600" marR="0" lvl="0" indent="-342900" rtl="0">
              <a:lnSpc>
                <a:spcPct val="100000"/>
              </a:lnSpc>
              <a:spcBef>
                <a:spcPts val="0"/>
              </a:spcBef>
              <a:spcAft>
                <a:spcPts val="0"/>
              </a:spcAft>
              <a:buClr>
                <a:schemeClr val="dk2"/>
              </a:buClr>
              <a:buSzPts val="1800"/>
              <a:buFont typeface="Arial"/>
              <a:buChar char="●"/>
            </a:pPr>
            <a:r>
              <a:rPr lang="en" sz="2000" b="0" i="0" u="none" strike="noStrike" cap="none" dirty="0">
                <a:solidFill>
                  <a:srgbClr val="03485C"/>
                </a:solidFill>
                <a:latin typeface="Gill Sans MT" panose="020B0502020104020203" pitchFamily="34" charset="0"/>
                <a:sym typeface="Arial"/>
              </a:rPr>
              <a:t>3D</a:t>
            </a:r>
            <a:endParaRPr sz="2000" b="0" i="0" u="none" strike="noStrike" cap="none" dirty="0">
              <a:solidFill>
                <a:srgbClr val="03485C"/>
              </a:solidFill>
              <a:latin typeface="Gill Sans MT" panose="020B0502020104020203" pitchFamily="34" charset="0"/>
              <a:sym typeface="Arial"/>
            </a:endParaRPr>
          </a:p>
          <a:p>
            <a:pPr marL="1371600" marR="0" lvl="0" indent="-342900" rtl="0">
              <a:lnSpc>
                <a:spcPct val="100000"/>
              </a:lnSpc>
              <a:spcBef>
                <a:spcPts val="0"/>
              </a:spcBef>
              <a:spcAft>
                <a:spcPts val="0"/>
              </a:spcAft>
              <a:buClr>
                <a:schemeClr val="dk2"/>
              </a:buClr>
              <a:buSzPts val="1800"/>
              <a:buFont typeface="Arial"/>
              <a:buChar char="●"/>
            </a:pPr>
            <a:r>
              <a:rPr lang="en" sz="2000" b="0" i="0" u="none" strike="noStrike" cap="none" dirty="0">
                <a:solidFill>
                  <a:srgbClr val="03485C"/>
                </a:solidFill>
                <a:latin typeface="Gill Sans MT" panose="020B0502020104020203" pitchFamily="34" charset="0"/>
                <a:sym typeface="Arial"/>
              </a:rPr>
              <a:t>2D</a:t>
            </a:r>
            <a:endParaRPr sz="2000" b="0" i="0" u="none" strike="noStrike" cap="none" dirty="0">
              <a:solidFill>
                <a:srgbClr val="03485C"/>
              </a:solidFill>
              <a:latin typeface="Gill Sans MT" panose="020B0502020104020203" pitchFamily="34" charset="0"/>
              <a:sym typeface="Arial"/>
            </a:endParaRPr>
          </a:p>
          <a:p>
            <a:pPr marL="1371600" marR="0" lvl="0" indent="-342900" rtl="0">
              <a:lnSpc>
                <a:spcPct val="100000"/>
              </a:lnSpc>
              <a:spcBef>
                <a:spcPts val="0"/>
              </a:spcBef>
              <a:spcAft>
                <a:spcPts val="0"/>
              </a:spcAft>
              <a:buClr>
                <a:schemeClr val="dk2"/>
              </a:buClr>
              <a:buSzPts val="1800"/>
              <a:buFont typeface="Arial"/>
              <a:buChar char="●"/>
            </a:pPr>
            <a:r>
              <a:rPr lang="en" sz="2000" b="0" i="0" u="none" strike="noStrike" cap="none" dirty="0">
                <a:solidFill>
                  <a:srgbClr val="03485C"/>
                </a:solidFill>
                <a:latin typeface="Gill Sans MT" panose="020B0502020104020203" pitchFamily="34" charset="0"/>
                <a:sym typeface="Arial"/>
              </a:rPr>
              <a:t>Cartoon</a:t>
            </a:r>
            <a:endParaRPr sz="2000" b="0" i="0" u="none" strike="noStrike" cap="none" dirty="0">
              <a:solidFill>
                <a:srgbClr val="03485C"/>
              </a:solidFill>
              <a:latin typeface="Gill Sans MT" panose="020B0502020104020203" pitchFamily="34" charset="0"/>
              <a:sym typeface="Arial"/>
            </a:endParaRPr>
          </a:p>
          <a:p>
            <a:pPr marL="1371600" marR="0" lvl="0" indent="-342900" rtl="0">
              <a:lnSpc>
                <a:spcPct val="100000"/>
              </a:lnSpc>
              <a:spcBef>
                <a:spcPts val="0"/>
              </a:spcBef>
              <a:spcAft>
                <a:spcPts val="0"/>
              </a:spcAft>
              <a:buClr>
                <a:schemeClr val="dk2"/>
              </a:buClr>
              <a:buSzPts val="1800"/>
              <a:buFont typeface="Arial"/>
              <a:buChar char="●"/>
            </a:pPr>
            <a:r>
              <a:rPr lang="en" sz="2000" b="0" i="0" u="none" strike="noStrike" cap="none" dirty="0">
                <a:solidFill>
                  <a:srgbClr val="03485C"/>
                </a:solidFill>
                <a:latin typeface="Gill Sans MT" panose="020B0502020104020203" pitchFamily="34" charset="0"/>
                <a:sym typeface="Arial"/>
              </a:rPr>
              <a:t>Realistic</a:t>
            </a:r>
            <a:endParaRPr sz="2000" b="0" i="0" u="none" strike="noStrike" cap="none" dirty="0">
              <a:solidFill>
                <a:srgbClr val="03485C"/>
              </a:solidFill>
              <a:latin typeface="Gill Sans MT" panose="020B0502020104020203" pitchFamily="34" charset="0"/>
              <a:sym typeface="Arial"/>
            </a:endParaRPr>
          </a:p>
          <a:p>
            <a:pPr marL="1371600" marR="0" lvl="0" indent="-342900" rtl="0">
              <a:lnSpc>
                <a:spcPct val="100000"/>
              </a:lnSpc>
              <a:spcBef>
                <a:spcPts val="0"/>
              </a:spcBef>
              <a:spcAft>
                <a:spcPts val="0"/>
              </a:spcAft>
              <a:buClr>
                <a:schemeClr val="dk2"/>
              </a:buClr>
              <a:buSzPts val="1800"/>
              <a:buFont typeface="Arial"/>
              <a:buChar char="●"/>
            </a:pPr>
            <a:r>
              <a:rPr lang="en" sz="2000" b="0" i="0" u="none" strike="noStrike" cap="none" dirty="0">
                <a:solidFill>
                  <a:srgbClr val="03485C"/>
                </a:solidFill>
                <a:latin typeface="Gill Sans MT" panose="020B0502020104020203" pitchFamily="34" charset="0"/>
                <a:sym typeface="Arial"/>
              </a:rPr>
              <a:t>Painterly</a:t>
            </a:r>
            <a:endParaRPr sz="2000" b="0" i="0" u="none" strike="noStrike" cap="none" dirty="0">
              <a:solidFill>
                <a:srgbClr val="03485C"/>
              </a:solidFill>
              <a:latin typeface="Gill Sans MT" panose="020B0502020104020203" pitchFamily="34" charset="0"/>
              <a:sym typeface="Arial"/>
            </a:endParaRPr>
          </a:p>
        </p:txBody>
      </p:sp>
      <p:sp>
        <p:nvSpPr>
          <p:cNvPr id="190" name="Google Shape;190;p12"/>
          <p:cNvSpPr txBox="1"/>
          <p:nvPr/>
        </p:nvSpPr>
        <p:spPr>
          <a:xfrm>
            <a:off x="4828158" y="895387"/>
            <a:ext cx="4040609" cy="780953"/>
          </a:xfrm>
          <a:prstGeom prst="rect">
            <a:avLst/>
          </a:prstGeom>
          <a:noFill/>
          <a:ln>
            <a:noFill/>
          </a:ln>
        </p:spPr>
        <p:txBody>
          <a:bodyPr spcFirstLastPara="1" wrap="square" lIns="91425" tIns="91425" rIns="91425" bIns="91425" anchor="t" anchorCtr="0">
            <a:spAutoFit/>
          </a:bodyPr>
          <a:lstStyle/>
          <a:p>
            <a:pPr marL="0" marR="0" lvl="0" indent="0"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Why is Sound </a:t>
            </a:r>
            <a:r>
              <a:rPr lang="en" sz="2500" b="1" dirty="0">
                <a:solidFill>
                  <a:srgbClr val="03485C"/>
                </a:solidFill>
                <a:latin typeface="Gill Sans MT" panose="020B0502020104020203" pitchFamily="34" charset="0"/>
                <a:ea typeface="Oswald"/>
                <a:cs typeface="Oswald"/>
                <a:sym typeface="Oswald"/>
              </a:rPr>
              <a:t>I</a:t>
            </a:r>
            <a:r>
              <a:rPr lang="en" sz="2500" b="1" i="0" u="none" strike="noStrike" cap="none" dirty="0">
                <a:solidFill>
                  <a:srgbClr val="03485C"/>
                </a:solidFill>
                <a:latin typeface="Gill Sans MT" panose="020B0502020104020203" pitchFamily="34" charset="0"/>
                <a:ea typeface="Oswald"/>
                <a:cs typeface="Oswald"/>
                <a:sym typeface="Oswald"/>
              </a:rPr>
              <a:t>mportant?</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191" name="Google Shape;191;p12"/>
          <p:cNvSpPr txBox="1"/>
          <p:nvPr/>
        </p:nvSpPr>
        <p:spPr>
          <a:xfrm>
            <a:off x="4828158" y="1433837"/>
            <a:ext cx="4040609" cy="800189"/>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03485C"/>
                </a:solidFill>
                <a:latin typeface="Gill Sans MT" panose="020B0502020104020203" pitchFamily="34" charset="0"/>
                <a:sym typeface="Arial"/>
              </a:rPr>
              <a:t>It sets the tone of the scene that you are showing. </a:t>
            </a:r>
            <a:endParaRPr sz="2000" b="0" i="0" u="none" strike="noStrike" cap="none" dirty="0">
              <a:solidFill>
                <a:srgbClr val="03485C"/>
              </a:solidFill>
              <a:latin typeface="Gill Sans MT" panose="020B0502020104020203" pitchFamily="34" charset="0"/>
              <a:sym typeface="Arial"/>
            </a:endParaRPr>
          </a:p>
        </p:txBody>
      </p:sp>
      <p:sp>
        <p:nvSpPr>
          <p:cNvPr id="192" name="Google Shape;192;p12"/>
          <p:cNvSpPr txBox="1"/>
          <p:nvPr/>
        </p:nvSpPr>
        <p:spPr>
          <a:xfrm>
            <a:off x="4824994" y="2264159"/>
            <a:ext cx="4319006" cy="780953"/>
          </a:xfrm>
          <a:prstGeom prst="rect">
            <a:avLst/>
          </a:prstGeom>
          <a:noFill/>
          <a:ln>
            <a:noFill/>
          </a:ln>
        </p:spPr>
        <p:txBody>
          <a:bodyPr spcFirstLastPara="1" wrap="square" lIns="91425" tIns="91425" rIns="91425" bIns="91425" anchor="t" anchorCtr="0">
            <a:spAutoFit/>
          </a:bodyPr>
          <a:lstStyle/>
          <a:p>
            <a:pPr marL="0" marR="0" lvl="0" indent="0"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Examples of Music </a:t>
            </a:r>
            <a:r>
              <a:rPr lang="en" sz="2500" b="1" dirty="0">
                <a:solidFill>
                  <a:srgbClr val="03485C"/>
                </a:solidFill>
                <a:latin typeface="Gill Sans MT" panose="020B0502020104020203" pitchFamily="34" charset="0"/>
                <a:ea typeface="Oswald"/>
                <a:cs typeface="Oswald"/>
                <a:sym typeface="Oswald"/>
              </a:rPr>
              <a:t>G</a:t>
            </a:r>
            <a:r>
              <a:rPr lang="en" sz="2500" b="1" i="0" u="none" strike="noStrike" cap="none" dirty="0">
                <a:solidFill>
                  <a:srgbClr val="03485C"/>
                </a:solidFill>
                <a:latin typeface="Gill Sans MT" panose="020B0502020104020203" pitchFamily="34" charset="0"/>
                <a:ea typeface="Oswald"/>
                <a:cs typeface="Oswald"/>
                <a:sym typeface="Oswald"/>
              </a:rPr>
              <a:t>enres:</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193" name="Google Shape;193;p12"/>
          <p:cNvSpPr txBox="1"/>
          <p:nvPr/>
        </p:nvSpPr>
        <p:spPr>
          <a:xfrm>
            <a:off x="4911859" y="2875850"/>
            <a:ext cx="3000000" cy="1415742"/>
          </a:xfrm>
          <a:prstGeom prst="rect">
            <a:avLst/>
          </a:prstGeom>
          <a:noFill/>
          <a:ln>
            <a:noFill/>
          </a:ln>
        </p:spPr>
        <p:txBody>
          <a:bodyPr spcFirstLastPara="1" wrap="square" lIns="91425" tIns="91425" rIns="91425" bIns="91425" anchor="t" anchorCtr="0">
            <a:spAutoFit/>
          </a:bodyPr>
          <a:lstStyle/>
          <a:p>
            <a:pPr marL="457200" marR="0" lvl="0" indent="-342900" rtl="0">
              <a:lnSpc>
                <a:spcPct val="100000"/>
              </a:lnSpc>
              <a:spcBef>
                <a:spcPts val="0"/>
              </a:spcBef>
              <a:spcAft>
                <a:spcPts val="0"/>
              </a:spcAft>
              <a:buClr>
                <a:schemeClr val="dk2"/>
              </a:buClr>
              <a:buSzPts val="1800"/>
              <a:buFont typeface="Arial"/>
              <a:buChar char="●"/>
            </a:pPr>
            <a:r>
              <a:rPr lang="en" sz="2000" b="0" i="0" u="none" strike="noStrike" cap="none" dirty="0">
                <a:solidFill>
                  <a:srgbClr val="03485C"/>
                </a:solidFill>
                <a:latin typeface="Gill Sans MT" panose="020B0502020104020203" pitchFamily="34" charset="0"/>
                <a:sym typeface="Arial"/>
              </a:rPr>
              <a:t>Electronic</a:t>
            </a:r>
            <a:endParaRPr sz="2000" b="0" i="0" u="none" strike="noStrike" cap="none" dirty="0">
              <a:solidFill>
                <a:srgbClr val="03485C"/>
              </a:solidFill>
              <a:latin typeface="Gill Sans MT" panose="020B0502020104020203" pitchFamily="34" charset="0"/>
              <a:sym typeface="Arial"/>
            </a:endParaRPr>
          </a:p>
          <a:p>
            <a:pPr marL="457200" marR="0" lvl="0" indent="-342900" rtl="0">
              <a:lnSpc>
                <a:spcPct val="100000"/>
              </a:lnSpc>
              <a:spcBef>
                <a:spcPts val="0"/>
              </a:spcBef>
              <a:spcAft>
                <a:spcPts val="0"/>
              </a:spcAft>
              <a:buClr>
                <a:schemeClr val="dk2"/>
              </a:buClr>
              <a:buSzPts val="1800"/>
              <a:buFont typeface="Arial"/>
              <a:buChar char="●"/>
            </a:pPr>
            <a:r>
              <a:rPr lang="en" sz="2000" b="0" i="0" u="none" strike="noStrike" cap="none" dirty="0">
                <a:solidFill>
                  <a:srgbClr val="03485C"/>
                </a:solidFill>
                <a:latin typeface="Gill Sans MT" panose="020B0502020104020203" pitchFamily="34" charset="0"/>
                <a:sym typeface="Arial"/>
              </a:rPr>
              <a:t>Classical</a:t>
            </a:r>
            <a:endParaRPr sz="2000" b="0" i="0" u="none" strike="noStrike" cap="none" dirty="0">
              <a:solidFill>
                <a:srgbClr val="03485C"/>
              </a:solidFill>
              <a:latin typeface="Gill Sans MT" panose="020B0502020104020203" pitchFamily="34" charset="0"/>
              <a:sym typeface="Arial"/>
            </a:endParaRPr>
          </a:p>
          <a:p>
            <a:pPr marL="457200" marR="0" lvl="0" indent="-342900" rtl="0">
              <a:lnSpc>
                <a:spcPct val="100000"/>
              </a:lnSpc>
              <a:spcBef>
                <a:spcPts val="0"/>
              </a:spcBef>
              <a:spcAft>
                <a:spcPts val="0"/>
              </a:spcAft>
              <a:buClr>
                <a:schemeClr val="dk2"/>
              </a:buClr>
              <a:buSzPts val="1800"/>
              <a:buFont typeface="Arial"/>
              <a:buChar char="●"/>
            </a:pPr>
            <a:r>
              <a:rPr lang="en" sz="2000" b="0" i="0" u="none" strike="noStrike" cap="none" dirty="0">
                <a:solidFill>
                  <a:srgbClr val="03485C"/>
                </a:solidFill>
                <a:latin typeface="Gill Sans MT" panose="020B0502020104020203" pitchFamily="34" charset="0"/>
                <a:sym typeface="Arial"/>
              </a:rPr>
              <a:t>Rap</a:t>
            </a:r>
            <a:endParaRPr sz="2000" b="0" i="0" u="none" strike="noStrike" cap="none" dirty="0">
              <a:solidFill>
                <a:srgbClr val="03485C"/>
              </a:solidFill>
              <a:latin typeface="Gill Sans MT" panose="020B0502020104020203" pitchFamily="34" charset="0"/>
              <a:sym typeface="Arial"/>
            </a:endParaRPr>
          </a:p>
          <a:p>
            <a:pPr marL="457200" marR="0" lvl="0" indent="-342900" rtl="0">
              <a:lnSpc>
                <a:spcPct val="100000"/>
              </a:lnSpc>
              <a:spcBef>
                <a:spcPts val="0"/>
              </a:spcBef>
              <a:spcAft>
                <a:spcPts val="0"/>
              </a:spcAft>
              <a:buClr>
                <a:schemeClr val="dk2"/>
              </a:buClr>
              <a:buSzPts val="1800"/>
              <a:buFont typeface="Arial"/>
              <a:buChar char="●"/>
            </a:pPr>
            <a:r>
              <a:rPr lang="en" sz="2000" b="0" i="0" u="none" strike="noStrike" cap="none" dirty="0">
                <a:solidFill>
                  <a:srgbClr val="03485C"/>
                </a:solidFill>
                <a:latin typeface="Gill Sans MT" panose="020B0502020104020203" pitchFamily="34" charset="0"/>
                <a:sym typeface="Arial"/>
              </a:rPr>
              <a:t>Pop</a:t>
            </a:r>
            <a:endParaRPr sz="2000" b="0" i="0" u="none" strike="noStrike" cap="none" dirty="0">
              <a:solidFill>
                <a:srgbClr val="03485C"/>
              </a:solidFill>
              <a:latin typeface="Gill Sans MT" panose="020B0502020104020203" pitchFamily="34" charset="0"/>
              <a:sym typeface="Arial"/>
            </a:endParaRPr>
          </a:p>
        </p:txBody>
      </p:sp>
      <p:pic>
        <p:nvPicPr>
          <p:cNvPr id="3" name="Picture 2" descr="Multicolored dots on black background">
            <a:extLst>
              <a:ext uri="{FF2B5EF4-FFF2-40B4-BE49-F238E27FC236}">
                <a16:creationId xmlns:a16="http://schemas.microsoft.com/office/drawing/2014/main" id="{4180B2DE-25BB-B8A7-5211-7AA5059D6F43}"/>
              </a:ext>
            </a:extLst>
          </p:cNvPr>
          <p:cNvPicPr>
            <a:picLocks noChangeAspect="1"/>
          </p:cNvPicPr>
          <p:nvPr/>
        </p:nvPicPr>
        <p:blipFill>
          <a:blip r:embed="rId3"/>
          <a:stretch>
            <a:fillRect/>
          </a:stretch>
        </p:blipFill>
        <p:spPr>
          <a:xfrm>
            <a:off x="2517806" y="3483808"/>
            <a:ext cx="2054194" cy="1553997"/>
          </a:xfrm>
          <a:prstGeom prst="rect">
            <a:avLst/>
          </a:prstGeom>
        </p:spPr>
      </p:pic>
      <p:pic>
        <p:nvPicPr>
          <p:cNvPr id="5" name="Picture 4" descr="Orange megaphone">
            <a:extLst>
              <a:ext uri="{FF2B5EF4-FFF2-40B4-BE49-F238E27FC236}">
                <a16:creationId xmlns:a16="http://schemas.microsoft.com/office/drawing/2014/main" id="{D8EBDD5A-F381-64A3-0E9B-600283BAD6AF}"/>
              </a:ext>
            </a:extLst>
          </p:cNvPr>
          <p:cNvPicPr>
            <a:picLocks noChangeAspect="1"/>
          </p:cNvPicPr>
          <p:nvPr/>
        </p:nvPicPr>
        <p:blipFill>
          <a:blip r:embed="rId4"/>
          <a:stretch>
            <a:fillRect/>
          </a:stretch>
        </p:blipFill>
        <p:spPr>
          <a:xfrm>
            <a:off x="6472284" y="3516346"/>
            <a:ext cx="2601838" cy="14635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957F"/>
        </a:solidFill>
        <a:effectLst/>
      </p:bgPr>
    </p:bg>
    <p:spTree>
      <p:nvGrpSpPr>
        <p:cNvPr id="1" name="Shape 197"/>
        <p:cNvGrpSpPr/>
        <p:nvPr/>
      </p:nvGrpSpPr>
      <p:grpSpPr>
        <a:xfrm>
          <a:off x="0" y="0"/>
          <a:ext cx="0" cy="0"/>
          <a:chOff x="0" y="0"/>
          <a:chExt cx="0" cy="0"/>
        </a:xfrm>
      </p:grpSpPr>
      <p:sp>
        <p:nvSpPr>
          <p:cNvPr id="198" name="Google Shape;198;p13"/>
          <p:cNvSpPr txBox="1">
            <a:spLocks noGrp="1"/>
          </p:cNvSpPr>
          <p:nvPr>
            <p:ph type="title"/>
          </p:nvPr>
        </p:nvSpPr>
        <p:spPr>
          <a:xfrm>
            <a:off x="2864120" y="77984"/>
            <a:ext cx="3513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00" b="1" dirty="0">
                <a:solidFill>
                  <a:srgbClr val="03485C"/>
                </a:solidFill>
                <a:latin typeface="Gill Sans MT" panose="020B0502020104020203" pitchFamily="34" charset="0"/>
                <a:ea typeface="Oswald"/>
                <a:cs typeface="Oswald"/>
                <a:sym typeface="Oswald"/>
              </a:rPr>
              <a:t>Demographics</a:t>
            </a:r>
            <a:endParaRPr sz="3020" b="1" dirty="0">
              <a:solidFill>
                <a:srgbClr val="03485C"/>
              </a:solidFill>
              <a:latin typeface="Gill Sans MT" panose="020B0502020104020203" pitchFamily="34" charset="0"/>
              <a:ea typeface="Oswald"/>
              <a:cs typeface="Oswald"/>
              <a:sym typeface="Oswald"/>
            </a:endParaRPr>
          </a:p>
        </p:txBody>
      </p:sp>
      <p:sp>
        <p:nvSpPr>
          <p:cNvPr id="199" name="Google Shape;199;p13"/>
          <p:cNvSpPr txBox="1">
            <a:spLocks noGrp="1"/>
          </p:cNvSpPr>
          <p:nvPr>
            <p:ph type="body" idx="1"/>
          </p:nvPr>
        </p:nvSpPr>
        <p:spPr>
          <a:xfrm>
            <a:off x="98284" y="823499"/>
            <a:ext cx="4132071" cy="67596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500" b="1" dirty="0">
                <a:solidFill>
                  <a:srgbClr val="03485C"/>
                </a:solidFill>
                <a:latin typeface="Gill Sans MT" panose="020B0502020104020203" pitchFamily="34" charset="0"/>
                <a:ea typeface="Oswald"/>
                <a:cs typeface="Oswald"/>
                <a:sym typeface="Oswald"/>
              </a:rPr>
              <a:t>What is a Demographic?</a:t>
            </a:r>
            <a:endParaRPr sz="2500" b="1" dirty="0">
              <a:solidFill>
                <a:srgbClr val="03485C"/>
              </a:solidFill>
              <a:latin typeface="Gill Sans MT" panose="020B0502020104020203" pitchFamily="34" charset="0"/>
              <a:ea typeface="Oswald"/>
              <a:cs typeface="Oswald"/>
              <a:sym typeface="Oswald"/>
            </a:endParaRPr>
          </a:p>
          <a:p>
            <a:pPr marL="0" lvl="0" indent="0" algn="l" rtl="0">
              <a:lnSpc>
                <a:spcPct val="115000"/>
              </a:lnSpc>
              <a:spcBef>
                <a:spcPts val="1200"/>
              </a:spcBef>
              <a:spcAft>
                <a:spcPts val="1200"/>
              </a:spcAft>
              <a:buSzPts val="1800"/>
              <a:buNone/>
            </a:pPr>
            <a:endParaRPr sz="1900" b="1" dirty="0">
              <a:solidFill>
                <a:srgbClr val="03485C"/>
              </a:solidFill>
              <a:latin typeface="Gill Sans MT" panose="020B0502020104020203" pitchFamily="34" charset="0"/>
            </a:endParaRPr>
          </a:p>
        </p:txBody>
      </p:sp>
      <p:sp>
        <p:nvSpPr>
          <p:cNvPr id="200" name="Google Shape;200;p13"/>
          <p:cNvSpPr txBox="1"/>
          <p:nvPr/>
        </p:nvSpPr>
        <p:spPr>
          <a:xfrm>
            <a:off x="170822" y="1391701"/>
            <a:ext cx="3090900" cy="106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3485C"/>
                </a:solidFill>
                <a:latin typeface="Gill Sans MT" panose="020B0502020104020203" pitchFamily="34" charset="0"/>
                <a:sym typeface="Arial"/>
              </a:rPr>
              <a:t>A demographic is the intended end user of our game. </a:t>
            </a:r>
            <a:endParaRPr sz="1800" b="0" i="0" u="none" strike="noStrike" cap="none" dirty="0">
              <a:solidFill>
                <a:srgbClr val="03485C"/>
              </a:solidFill>
              <a:latin typeface="Gill Sans MT" panose="020B0502020104020203"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3485C"/>
              </a:solidFill>
              <a:latin typeface="Gill Sans MT" panose="020B0502020104020203" pitchFamily="34" charset="0"/>
              <a:sym typeface="Arial"/>
            </a:endParaRPr>
          </a:p>
        </p:txBody>
      </p:sp>
      <p:sp>
        <p:nvSpPr>
          <p:cNvPr id="201" name="Google Shape;201;p13"/>
          <p:cNvSpPr txBox="1"/>
          <p:nvPr/>
        </p:nvSpPr>
        <p:spPr>
          <a:xfrm>
            <a:off x="5467168" y="2571750"/>
            <a:ext cx="4523080"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Examples:</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202" name="Google Shape;202;p13"/>
          <p:cNvSpPr txBox="1"/>
          <p:nvPr/>
        </p:nvSpPr>
        <p:spPr>
          <a:xfrm>
            <a:off x="5467168" y="3155299"/>
            <a:ext cx="3393000" cy="15699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chemeClr val="dk2"/>
              </a:buClr>
              <a:buSzPts val="1800"/>
              <a:buFont typeface="Arial"/>
              <a:buChar char="●"/>
            </a:pPr>
            <a:r>
              <a:rPr lang="en" sz="1800" b="0" i="0" u="none" strike="noStrike" cap="none" dirty="0">
                <a:solidFill>
                  <a:srgbClr val="03485C"/>
                </a:solidFill>
                <a:latin typeface="Gill Sans MT" panose="020B0502020104020203" pitchFamily="34" charset="0"/>
                <a:sym typeface="Arial"/>
              </a:rPr>
              <a:t>Age</a:t>
            </a:r>
            <a:endParaRPr sz="1800" b="0" i="0" u="none" strike="noStrike" cap="none" dirty="0">
              <a:solidFill>
                <a:srgbClr val="03485C"/>
              </a:solidFill>
              <a:latin typeface="Gill Sans MT" panose="020B0502020104020203" pitchFamily="34" charset="0"/>
              <a:sym typeface="Arial"/>
            </a:endParaRPr>
          </a:p>
          <a:p>
            <a:pPr marL="457200" marR="0" lvl="0" indent="-342900" algn="l" rtl="0">
              <a:lnSpc>
                <a:spcPct val="100000"/>
              </a:lnSpc>
              <a:spcBef>
                <a:spcPts val="0"/>
              </a:spcBef>
              <a:spcAft>
                <a:spcPts val="0"/>
              </a:spcAft>
              <a:buClr>
                <a:schemeClr val="dk2"/>
              </a:buClr>
              <a:buSzPts val="1800"/>
              <a:buFont typeface="Arial"/>
              <a:buChar char="●"/>
            </a:pPr>
            <a:r>
              <a:rPr lang="en" sz="1800" b="0" i="0" u="none" strike="noStrike" cap="none" dirty="0">
                <a:solidFill>
                  <a:srgbClr val="03485C"/>
                </a:solidFill>
                <a:latin typeface="Gill Sans MT" panose="020B0502020104020203" pitchFamily="34" charset="0"/>
                <a:sym typeface="Arial"/>
              </a:rPr>
              <a:t>Gender</a:t>
            </a:r>
            <a:endParaRPr sz="1800" b="0" i="0" u="none" strike="noStrike" cap="none" dirty="0">
              <a:solidFill>
                <a:srgbClr val="03485C"/>
              </a:solidFill>
              <a:latin typeface="Gill Sans MT" panose="020B0502020104020203" pitchFamily="34" charset="0"/>
              <a:sym typeface="Arial"/>
            </a:endParaRPr>
          </a:p>
          <a:p>
            <a:pPr marL="457200" marR="0" lvl="0" indent="-342900" algn="l" rtl="0">
              <a:lnSpc>
                <a:spcPct val="100000"/>
              </a:lnSpc>
              <a:spcBef>
                <a:spcPts val="0"/>
              </a:spcBef>
              <a:spcAft>
                <a:spcPts val="0"/>
              </a:spcAft>
              <a:buClr>
                <a:srgbClr val="03485C"/>
              </a:buClr>
              <a:buSzPts val="1800"/>
              <a:buFont typeface="Arial"/>
              <a:buChar char="●"/>
            </a:pPr>
            <a:r>
              <a:rPr lang="en" sz="1800" b="0" i="0" u="none" strike="noStrike" cap="none" dirty="0">
                <a:solidFill>
                  <a:srgbClr val="03485C"/>
                </a:solidFill>
                <a:latin typeface="Gill Sans MT" panose="020B0502020104020203" pitchFamily="34" charset="0"/>
                <a:sym typeface="Arial"/>
              </a:rPr>
              <a:t>Race</a:t>
            </a:r>
            <a:endParaRPr sz="1800" b="0" i="0" u="none" strike="noStrike" cap="none" dirty="0">
              <a:solidFill>
                <a:srgbClr val="03485C"/>
              </a:solidFill>
              <a:latin typeface="Gill Sans MT" panose="020B0502020104020203" pitchFamily="34" charset="0"/>
              <a:sym typeface="Arial"/>
            </a:endParaRPr>
          </a:p>
          <a:p>
            <a:pPr marL="457200" marR="0" lvl="0" indent="-342900" algn="l" rtl="0">
              <a:lnSpc>
                <a:spcPct val="100000"/>
              </a:lnSpc>
              <a:spcBef>
                <a:spcPts val="0"/>
              </a:spcBef>
              <a:spcAft>
                <a:spcPts val="0"/>
              </a:spcAft>
              <a:buClr>
                <a:schemeClr val="dk2"/>
              </a:buClr>
              <a:buSzPts val="1800"/>
              <a:buFont typeface="Arial"/>
              <a:buChar char="●"/>
            </a:pPr>
            <a:r>
              <a:rPr lang="en" sz="1800" b="0" i="0" u="none" strike="noStrike" cap="none" dirty="0">
                <a:solidFill>
                  <a:srgbClr val="03485C"/>
                </a:solidFill>
                <a:latin typeface="Gill Sans MT" panose="020B0502020104020203" pitchFamily="34" charset="0"/>
                <a:sym typeface="Arial"/>
              </a:rPr>
              <a:t>Nationality</a:t>
            </a:r>
            <a:endParaRPr sz="1800" b="0" i="0" u="none" strike="noStrike" cap="none" dirty="0">
              <a:solidFill>
                <a:srgbClr val="03485C"/>
              </a:solidFill>
              <a:latin typeface="Gill Sans MT" panose="020B0502020104020203" pitchFamily="34" charset="0"/>
              <a:sym typeface="Arial"/>
            </a:endParaRPr>
          </a:p>
          <a:p>
            <a:pPr marL="457200" marR="0" lvl="0" indent="-342900" algn="l" rtl="0">
              <a:lnSpc>
                <a:spcPct val="100000"/>
              </a:lnSpc>
              <a:spcBef>
                <a:spcPts val="0"/>
              </a:spcBef>
              <a:spcAft>
                <a:spcPts val="0"/>
              </a:spcAft>
              <a:buClr>
                <a:schemeClr val="dk2"/>
              </a:buClr>
              <a:buSzPts val="1800"/>
              <a:buFont typeface="Arial"/>
              <a:buChar char="●"/>
            </a:pPr>
            <a:r>
              <a:rPr lang="en" sz="1800" b="0" i="0" u="none" strike="noStrike" cap="none" dirty="0">
                <a:solidFill>
                  <a:srgbClr val="03485C"/>
                </a:solidFill>
                <a:latin typeface="Gill Sans MT" panose="020B0502020104020203" pitchFamily="34" charset="0"/>
                <a:sym typeface="Arial"/>
              </a:rPr>
              <a:t>A specific disability(ies)</a:t>
            </a:r>
            <a:endParaRPr sz="1800" b="0" i="0" u="none" strike="noStrike" cap="none" dirty="0">
              <a:solidFill>
                <a:srgbClr val="03485C"/>
              </a:solidFill>
              <a:latin typeface="Gill Sans MT" panose="020B0502020104020203" pitchFamily="34" charset="0"/>
              <a:sym typeface="Arial"/>
            </a:endParaRPr>
          </a:p>
        </p:txBody>
      </p:sp>
      <p:sp>
        <p:nvSpPr>
          <p:cNvPr id="203" name="Google Shape;203;p13"/>
          <p:cNvSpPr txBox="1"/>
          <p:nvPr/>
        </p:nvSpPr>
        <p:spPr>
          <a:xfrm>
            <a:off x="97840" y="2588218"/>
            <a:ext cx="4523080"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Why Define a Demographic?</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204" name="Google Shape;204;p13"/>
          <p:cNvSpPr txBox="1"/>
          <p:nvPr/>
        </p:nvSpPr>
        <p:spPr>
          <a:xfrm>
            <a:off x="170822" y="3195550"/>
            <a:ext cx="416626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3485C"/>
                </a:solidFill>
                <a:latin typeface="Gill Sans MT" panose="020B0502020104020203" pitchFamily="34" charset="0"/>
                <a:sym typeface="Arial"/>
              </a:rPr>
              <a:t>It gives specific ideas on how to enhance our game for user experience. It also allows people to effectively choose which games to buy.</a:t>
            </a:r>
            <a:endParaRPr sz="1800" b="0" i="0" u="none" strike="noStrike" cap="none" dirty="0">
              <a:solidFill>
                <a:srgbClr val="03485C"/>
              </a:solidFill>
              <a:latin typeface="Gill Sans MT" panose="020B0502020104020203" pitchFamily="34" charset="0"/>
              <a:sym typeface="Arial"/>
            </a:endParaRPr>
          </a:p>
        </p:txBody>
      </p:sp>
      <p:sp>
        <p:nvSpPr>
          <p:cNvPr id="205" name="Google Shape;205;p13"/>
          <p:cNvSpPr txBox="1"/>
          <p:nvPr/>
        </p:nvSpPr>
        <p:spPr>
          <a:xfrm>
            <a:off x="4119825" y="823499"/>
            <a:ext cx="4740344"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How to Define a Demographic</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206" name="Google Shape;206;p13"/>
          <p:cNvSpPr txBox="1"/>
          <p:nvPr/>
        </p:nvSpPr>
        <p:spPr>
          <a:xfrm>
            <a:off x="4119825" y="1343312"/>
            <a:ext cx="4815804" cy="101563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3485C"/>
                </a:solidFill>
                <a:latin typeface="Gill Sans MT" panose="020B0502020104020203" pitchFamily="34" charset="0"/>
                <a:sym typeface="Arial"/>
              </a:rPr>
              <a:t>Use a combination of different demographics in order to be as specific as possible. For example:</a:t>
            </a:r>
            <a:endParaRPr sz="1800" b="0" i="0" u="none" strike="noStrike" cap="none" dirty="0">
              <a:solidFill>
                <a:srgbClr val="03485C"/>
              </a:solidFill>
              <a:latin typeface="Gill Sans MT" panose="020B0502020104020203" pitchFamily="34" charset="0"/>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3485C"/>
                </a:solidFill>
                <a:latin typeface="Gill Sans MT" panose="020B0502020104020203" pitchFamily="34" charset="0"/>
                <a:sym typeface="Arial"/>
              </a:rPr>
              <a:t>Young adults from England</a:t>
            </a:r>
            <a:endParaRPr sz="1800" b="0" i="0" u="none" strike="noStrike" cap="none" dirty="0">
              <a:solidFill>
                <a:srgbClr val="03485C"/>
              </a:solidFill>
              <a:latin typeface="Gill Sans MT" panose="020B0502020104020203"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3485C"/>
        </a:solidFill>
        <a:effectLst/>
      </p:bgPr>
    </p:bg>
    <p:spTree>
      <p:nvGrpSpPr>
        <p:cNvPr id="1" name="Shape 210"/>
        <p:cNvGrpSpPr/>
        <p:nvPr/>
      </p:nvGrpSpPr>
      <p:grpSpPr>
        <a:xfrm>
          <a:off x="0" y="0"/>
          <a:ext cx="0" cy="0"/>
          <a:chOff x="0" y="0"/>
          <a:chExt cx="0" cy="0"/>
        </a:xfrm>
      </p:grpSpPr>
      <p:sp>
        <p:nvSpPr>
          <p:cNvPr id="211" name="Google Shape;211;p14"/>
          <p:cNvSpPr txBox="1"/>
          <p:nvPr/>
        </p:nvSpPr>
        <p:spPr>
          <a:xfrm>
            <a:off x="2933997" y="0"/>
            <a:ext cx="3366198"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20"/>
              <a:buFont typeface="Arial"/>
              <a:buNone/>
            </a:pPr>
            <a:r>
              <a:rPr lang="en" sz="3600" b="1" i="0" u="none" strike="noStrike" cap="none" dirty="0">
                <a:solidFill>
                  <a:srgbClr val="6FA8DC"/>
                </a:solidFill>
                <a:latin typeface="Gill Sans MT" panose="020B0502020104020203" pitchFamily="34" charset="0"/>
                <a:ea typeface="Oswald"/>
                <a:cs typeface="Oswald"/>
                <a:sym typeface="Oswald"/>
              </a:rPr>
              <a:t>Demographics</a:t>
            </a:r>
            <a:endParaRPr sz="3600" b="1" i="0" u="none" strike="noStrike" cap="none" dirty="0">
              <a:solidFill>
                <a:srgbClr val="6FA8DC"/>
              </a:solidFill>
              <a:latin typeface="Gill Sans MT" panose="020B0502020104020203" pitchFamily="34" charset="0"/>
              <a:ea typeface="Oswald"/>
              <a:cs typeface="Oswald"/>
              <a:sym typeface="Oswald"/>
            </a:endParaRPr>
          </a:p>
        </p:txBody>
      </p:sp>
      <p:sp>
        <p:nvSpPr>
          <p:cNvPr id="212" name="Google Shape;212;p14"/>
          <p:cNvSpPr txBox="1"/>
          <p:nvPr/>
        </p:nvSpPr>
        <p:spPr>
          <a:xfrm>
            <a:off x="1103475" y="552818"/>
            <a:ext cx="6348150"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6FA8DC"/>
                </a:solidFill>
                <a:latin typeface="Gill Sans MT" panose="020B0502020104020203" pitchFamily="34" charset="0"/>
                <a:ea typeface="Oswald Medium"/>
                <a:cs typeface="Oswald Medium"/>
                <a:sym typeface="Oswald Medium"/>
              </a:rPr>
              <a:t>Industry standard demographic markers</a:t>
            </a:r>
            <a:endParaRPr sz="2500" b="1" i="0" u="none" strike="noStrike" cap="none" dirty="0">
              <a:solidFill>
                <a:srgbClr val="6FA8DC"/>
              </a:solidFill>
              <a:latin typeface="Gill Sans MT" panose="020B0502020104020203" pitchFamily="34" charset="0"/>
              <a:ea typeface="Oswald Medium"/>
              <a:cs typeface="Oswald Medium"/>
              <a:sym typeface="Oswald Medium"/>
            </a:endParaRPr>
          </a:p>
        </p:txBody>
      </p:sp>
      <p:pic>
        <p:nvPicPr>
          <p:cNvPr id="213" name="Google Shape;213;p14"/>
          <p:cNvPicPr preferRelativeResize="0"/>
          <p:nvPr/>
        </p:nvPicPr>
        <p:blipFill rotWithShape="1">
          <a:blip r:embed="rId3">
            <a:alphaModFix/>
          </a:blip>
          <a:srcRect/>
          <a:stretch/>
        </p:blipFill>
        <p:spPr>
          <a:xfrm>
            <a:off x="4395350" y="1461350"/>
            <a:ext cx="4486275" cy="3171825"/>
          </a:xfrm>
          <a:prstGeom prst="rect">
            <a:avLst/>
          </a:prstGeom>
          <a:noFill/>
          <a:ln>
            <a:noFill/>
          </a:ln>
        </p:spPr>
      </p:pic>
      <p:sp>
        <p:nvSpPr>
          <p:cNvPr id="214" name="Google Shape;214;p14"/>
          <p:cNvSpPr txBox="1"/>
          <p:nvPr/>
        </p:nvSpPr>
        <p:spPr>
          <a:xfrm>
            <a:off x="1004400" y="1316175"/>
            <a:ext cx="2303400" cy="43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15" name="Google Shape;215;p14"/>
          <p:cNvSpPr txBox="1"/>
          <p:nvPr/>
        </p:nvSpPr>
        <p:spPr>
          <a:xfrm>
            <a:off x="1791449" y="1247925"/>
            <a:ext cx="1142547"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6FA8DC"/>
                </a:solidFill>
                <a:latin typeface="Gill Sans MT" panose="020B0502020104020203" pitchFamily="34" charset="0"/>
                <a:ea typeface="Oswald"/>
                <a:cs typeface="Oswald"/>
                <a:sym typeface="Oswald"/>
              </a:rPr>
              <a:t>PEGI</a:t>
            </a:r>
            <a:endParaRPr sz="2500" b="1" i="0" u="none" strike="noStrike" cap="none" dirty="0">
              <a:solidFill>
                <a:srgbClr val="6FA8DC"/>
              </a:solidFill>
              <a:latin typeface="Gill Sans MT" panose="020B0502020104020203" pitchFamily="34" charset="0"/>
              <a:ea typeface="Oswald"/>
              <a:cs typeface="Oswald"/>
              <a:sym typeface="Oswald"/>
            </a:endParaRPr>
          </a:p>
        </p:txBody>
      </p:sp>
      <p:sp>
        <p:nvSpPr>
          <p:cNvPr id="216" name="Google Shape;216;p14"/>
          <p:cNvSpPr txBox="1"/>
          <p:nvPr/>
        </p:nvSpPr>
        <p:spPr>
          <a:xfrm>
            <a:off x="155850" y="1846350"/>
            <a:ext cx="4121700" cy="264684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2000" b="0" i="0" u="none" strike="noStrike" cap="none" dirty="0">
                <a:solidFill>
                  <a:srgbClr val="FF9915"/>
                </a:solidFill>
                <a:latin typeface="Gill Sans MT" panose="020B0502020104020203" pitchFamily="34" charset="0"/>
                <a:sym typeface="Arial"/>
              </a:rPr>
              <a:t>PEGI was established to help European consumers make informed </a:t>
            </a:r>
            <a:endParaRPr sz="2000" b="0" i="0" u="none" strike="noStrike" cap="none" dirty="0">
              <a:solidFill>
                <a:srgbClr val="FF9915"/>
              </a:solidFill>
              <a:latin typeface="Gill Sans MT" panose="020B0502020104020203" pitchFamily="34" charset="0"/>
              <a:sym typeface="Arial"/>
            </a:endParaRPr>
          </a:p>
          <a:p>
            <a:pPr marL="0" marR="0" lvl="0" indent="0" algn="l" rtl="0">
              <a:lnSpc>
                <a:spcPct val="100000"/>
              </a:lnSpc>
              <a:spcBef>
                <a:spcPts val="0"/>
              </a:spcBef>
              <a:spcAft>
                <a:spcPts val="0"/>
              </a:spcAft>
              <a:buClr>
                <a:srgbClr val="000000"/>
              </a:buClr>
              <a:buSzPts val="1800"/>
              <a:buFont typeface="Arial"/>
              <a:buNone/>
            </a:pPr>
            <a:r>
              <a:rPr lang="en" sz="2000" b="0" i="0" u="none" strike="noStrike" cap="none" dirty="0">
                <a:solidFill>
                  <a:srgbClr val="FF9915"/>
                </a:solidFill>
                <a:latin typeface="Gill Sans MT" panose="020B0502020104020203" pitchFamily="34" charset="0"/>
                <a:sym typeface="Arial"/>
              </a:rPr>
              <a:t>decisions when buying video games or apps through the use of age recommendations and content descriptors.</a:t>
            </a:r>
          </a:p>
          <a:p>
            <a:pPr marL="0" marR="0" lvl="0" indent="0" algn="l" rtl="0">
              <a:lnSpc>
                <a:spcPct val="100000"/>
              </a:lnSpc>
              <a:spcBef>
                <a:spcPts val="0"/>
              </a:spcBef>
              <a:spcAft>
                <a:spcPts val="0"/>
              </a:spcAft>
              <a:buClr>
                <a:srgbClr val="000000"/>
              </a:buClr>
              <a:buSzPts val="1800"/>
              <a:buFont typeface="Arial"/>
              <a:buNone/>
            </a:pPr>
            <a:endParaRPr lang="en" sz="2000" dirty="0">
              <a:solidFill>
                <a:srgbClr val="FF9915"/>
              </a:solidFill>
              <a:latin typeface="Gill Sans MT" panose="020B0502020104020203" pitchFamily="34" charset="0"/>
            </a:endParaRPr>
          </a:p>
          <a:p>
            <a:pPr lvl="0">
              <a:buSzPts val="1800"/>
            </a:pPr>
            <a:r>
              <a:rPr lang="en-GB" sz="2000">
                <a:solidFill>
                  <a:srgbClr val="FF9915"/>
                </a:solidFill>
                <a:latin typeface="Gill Sans MT" panose="020B0502020104020203" pitchFamily="34" charset="0"/>
              </a:rPr>
              <a:t>https://pegi.info/</a:t>
            </a:r>
            <a:endParaRPr sz="2000" b="0" i="0" u="none" strike="noStrike" cap="none" dirty="0">
              <a:solidFill>
                <a:srgbClr val="FF9915"/>
              </a:solidFill>
              <a:latin typeface="Gill Sans MT" panose="020B0502020104020203"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C5C3"/>
        </a:solidFill>
        <a:effectLst/>
      </p:bgPr>
    </p:bg>
    <p:spTree>
      <p:nvGrpSpPr>
        <p:cNvPr id="1" name="Shape 220"/>
        <p:cNvGrpSpPr/>
        <p:nvPr/>
      </p:nvGrpSpPr>
      <p:grpSpPr>
        <a:xfrm>
          <a:off x="0" y="0"/>
          <a:ext cx="0" cy="0"/>
          <a:chOff x="0" y="0"/>
          <a:chExt cx="0" cy="0"/>
        </a:xfrm>
      </p:grpSpPr>
      <p:sp>
        <p:nvSpPr>
          <p:cNvPr id="221" name="Google Shape;221;p15"/>
          <p:cNvSpPr txBox="1"/>
          <p:nvPr/>
        </p:nvSpPr>
        <p:spPr>
          <a:xfrm>
            <a:off x="2789056" y="-69717"/>
            <a:ext cx="3565887"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20"/>
              <a:buFont typeface="Arial"/>
              <a:buNone/>
            </a:pPr>
            <a:r>
              <a:rPr lang="en" sz="3600" b="1" i="0" u="none" strike="noStrike" cap="none" dirty="0">
                <a:solidFill>
                  <a:srgbClr val="03485C"/>
                </a:solidFill>
                <a:latin typeface="Gill Sans MT" panose="020B0502020104020203" pitchFamily="34" charset="0"/>
                <a:ea typeface="Oswald"/>
                <a:cs typeface="Oswald"/>
                <a:sym typeface="Oswald"/>
              </a:rPr>
              <a:t>Demographics</a:t>
            </a:r>
            <a:endParaRPr sz="3600" b="1" i="0" u="none" strike="noStrike" cap="none" dirty="0">
              <a:solidFill>
                <a:srgbClr val="03485C"/>
              </a:solidFill>
              <a:latin typeface="Gill Sans MT" panose="020B0502020104020203" pitchFamily="34" charset="0"/>
              <a:ea typeface="Oswald"/>
              <a:cs typeface="Oswald"/>
              <a:sym typeface="Oswald"/>
            </a:endParaRPr>
          </a:p>
        </p:txBody>
      </p:sp>
      <p:sp>
        <p:nvSpPr>
          <p:cNvPr id="222" name="Google Shape;222;p15"/>
          <p:cNvSpPr txBox="1"/>
          <p:nvPr/>
        </p:nvSpPr>
        <p:spPr>
          <a:xfrm>
            <a:off x="3518436" y="447654"/>
            <a:ext cx="1764206"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Medium"/>
                <a:cs typeface="Oswald Medium"/>
                <a:sym typeface="Oswald Medium"/>
              </a:rPr>
              <a:t>Platforms</a:t>
            </a:r>
            <a:endParaRPr sz="2500" b="1" i="0" u="none" strike="noStrike" cap="none" dirty="0">
              <a:solidFill>
                <a:srgbClr val="03485C"/>
              </a:solidFill>
              <a:latin typeface="Gill Sans MT" panose="020B0502020104020203" pitchFamily="34" charset="0"/>
              <a:ea typeface="Oswald Medium"/>
              <a:cs typeface="Oswald Medium"/>
              <a:sym typeface="Oswald Medium"/>
            </a:endParaRPr>
          </a:p>
        </p:txBody>
      </p:sp>
      <p:sp>
        <p:nvSpPr>
          <p:cNvPr id="223" name="Google Shape;223;p15"/>
          <p:cNvSpPr txBox="1"/>
          <p:nvPr/>
        </p:nvSpPr>
        <p:spPr>
          <a:xfrm>
            <a:off x="130628" y="965025"/>
            <a:ext cx="3565887"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What is a platform?</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224" name="Google Shape;224;p15"/>
          <p:cNvSpPr txBox="1"/>
          <p:nvPr/>
        </p:nvSpPr>
        <p:spPr>
          <a:xfrm>
            <a:off x="159699" y="1534425"/>
            <a:ext cx="3725784" cy="492412"/>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03485C"/>
                </a:solidFill>
                <a:latin typeface="Gill Sans MT" panose="020B0502020104020203" pitchFamily="34" charset="0"/>
                <a:sym typeface="Arial"/>
              </a:rPr>
              <a:t>The target device for our game.</a:t>
            </a:r>
            <a:endParaRPr sz="2000" b="0" i="0" u="none" strike="noStrike" cap="none" dirty="0">
              <a:solidFill>
                <a:srgbClr val="03485C"/>
              </a:solidFill>
              <a:latin typeface="Gill Sans MT" panose="020B0502020104020203" pitchFamily="34" charset="0"/>
              <a:sym typeface="Arial"/>
            </a:endParaRPr>
          </a:p>
        </p:txBody>
      </p:sp>
      <p:sp>
        <p:nvSpPr>
          <p:cNvPr id="225" name="Google Shape;225;p15"/>
          <p:cNvSpPr txBox="1"/>
          <p:nvPr/>
        </p:nvSpPr>
        <p:spPr>
          <a:xfrm>
            <a:off x="4462038" y="962045"/>
            <a:ext cx="3725784"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Examples of platforms:</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226" name="Google Shape;226;p15"/>
          <p:cNvSpPr txBox="1"/>
          <p:nvPr/>
        </p:nvSpPr>
        <p:spPr>
          <a:xfrm>
            <a:off x="4462038" y="1473401"/>
            <a:ext cx="2320046" cy="1723518"/>
          </a:xfrm>
          <a:prstGeom prst="rect">
            <a:avLst/>
          </a:prstGeom>
          <a:noFill/>
          <a:ln>
            <a:noFill/>
          </a:ln>
        </p:spPr>
        <p:txBody>
          <a:bodyPr spcFirstLastPara="1" wrap="square" lIns="91425" tIns="91425" rIns="91425" bIns="91425" anchor="t" anchorCtr="0">
            <a:spAutoFit/>
          </a:bodyPr>
          <a:lstStyle/>
          <a:p>
            <a:pPr marL="457200" marR="0" lvl="0" indent="-342900" rtl="0">
              <a:lnSpc>
                <a:spcPct val="100000"/>
              </a:lnSpc>
              <a:spcBef>
                <a:spcPts val="0"/>
              </a:spcBef>
              <a:spcAft>
                <a:spcPts val="0"/>
              </a:spcAft>
              <a:buClr>
                <a:srgbClr val="03485C"/>
              </a:buClr>
              <a:buSzPts val="1800"/>
              <a:buFont typeface="Arial"/>
              <a:buChar char="●"/>
            </a:pPr>
            <a:r>
              <a:rPr lang="en" sz="2000" b="0" i="0" u="none" strike="noStrike" cap="none" dirty="0">
                <a:solidFill>
                  <a:srgbClr val="03485C"/>
                </a:solidFill>
                <a:latin typeface="Gill Sans MT" panose="020B0502020104020203" pitchFamily="34" charset="0"/>
                <a:sym typeface="Arial"/>
              </a:rPr>
              <a:t>Console</a:t>
            </a:r>
            <a:endParaRPr sz="2000" b="0" i="0" u="none" strike="noStrike" cap="none" dirty="0">
              <a:solidFill>
                <a:srgbClr val="03485C"/>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03485C"/>
              </a:buClr>
              <a:buSzPts val="1800"/>
              <a:buFont typeface="Arial"/>
              <a:buChar char="●"/>
            </a:pPr>
            <a:r>
              <a:rPr lang="en" sz="2000" b="0" i="0" u="none" strike="noStrike" cap="none" dirty="0">
                <a:solidFill>
                  <a:srgbClr val="03485C"/>
                </a:solidFill>
                <a:latin typeface="Gill Sans MT" panose="020B0502020104020203" pitchFamily="34" charset="0"/>
                <a:sym typeface="Arial"/>
              </a:rPr>
              <a:t>Handheld</a:t>
            </a:r>
            <a:endParaRPr sz="2000" b="0" i="0" u="none" strike="noStrike" cap="none" dirty="0">
              <a:solidFill>
                <a:srgbClr val="03485C"/>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03485C"/>
              </a:buClr>
              <a:buSzPts val="1800"/>
              <a:buFont typeface="Arial"/>
              <a:buChar char="●"/>
            </a:pPr>
            <a:r>
              <a:rPr lang="en" sz="2000" b="0" i="0" u="none" strike="noStrike" cap="none" dirty="0">
                <a:solidFill>
                  <a:srgbClr val="03485C"/>
                </a:solidFill>
                <a:latin typeface="Gill Sans MT" panose="020B0502020104020203" pitchFamily="34" charset="0"/>
                <a:sym typeface="Arial"/>
              </a:rPr>
              <a:t>Desktop/PC</a:t>
            </a:r>
            <a:endParaRPr sz="2000" b="0" i="0" u="none" strike="noStrike" cap="none" dirty="0">
              <a:solidFill>
                <a:srgbClr val="03485C"/>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03485C"/>
              </a:buClr>
              <a:buSzPts val="1800"/>
              <a:buFont typeface="Arial"/>
              <a:buChar char="●"/>
            </a:pPr>
            <a:r>
              <a:rPr lang="en" sz="2000" b="0" i="0" u="none" strike="noStrike" cap="none" dirty="0">
                <a:solidFill>
                  <a:srgbClr val="03485C"/>
                </a:solidFill>
                <a:latin typeface="Gill Sans MT" panose="020B0502020104020203" pitchFamily="34" charset="0"/>
                <a:sym typeface="Arial"/>
              </a:rPr>
              <a:t>Mobile</a:t>
            </a:r>
            <a:endParaRPr sz="2000" b="0" i="0" u="none" strike="noStrike" cap="none" dirty="0">
              <a:solidFill>
                <a:srgbClr val="03485C"/>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03485C"/>
              </a:buClr>
              <a:buSzPts val="1800"/>
              <a:buFont typeface="Arial"/>
              <a:buChar char="●"/>
            </a:pPr>
            <a:r>
              <a:rPr lang="en" sz="2000" b="0" i="0" u="none" strike="noStrike" cap="none" dirty="0">
                <a:solidFill>
                  <a:srgbClr val="03485C"/>
                </a:solidFill>
                <a:latin typeface="Gill Sans MT" panose="020B0502020104020203" pitchFamily="34" charset="0"/>
                <a:sym typeface="Arial"/>
              </a:rPr>
              <a:t>VR</a:t>
            </a:r>
            <a:endParaRPr sz="2000" b="0" i="0" u="none" strike="noStrike" cap="none" dirty="0">
              <a:solidFill>
                <a:srgbClr val="03485C"/>
              </a:solidFill>
              <a:latin typeface="Gill Sans MT" panose="020B0502020104020203" pitchFamily="34" charset="0"/>
              <a:sym typeface="Arial"/>
            </a:endParaRPr>
          </a:p>
        </p:txBody>
      </p:sp>
      <p:sp>
        <p:nvSpPr>
          <p:cNvPr id="227" name="Google Shape;227;p15"/>
          <p:cNvSpPr txBox="1"/>
          <p:nvPr/>
        </p:nvSpPr>
        <p:spPr>
          <a:xfrm>
            <a:off x="159699" y="2475357"/>
            <a:ext cx="4302339" cy="122338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Why have a target platform?</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228" name="Google Shape;228;p15"/>
          <p:cNvSpPr txBox="1"/>
          <p:nvPr/>
        </p:nvSpPr>
        <p:spPr>
          <a:xfrm>
            <a:off x="130628" y="3452533"/>
            <a:ext cx="3725784" cy="492412"/>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a:solidFill>
                  <a:srgbClr val="03485C"/>
                </a:solidFill>
                <a:latin typeface="Gill Sans MT" panose="020B0502020104020203" pitchFamily="34" charset="0"/>
                <a:sym typeface="Arial"/>
              </a:rPr>
              <a:t>Devices have different capabilities.</a:t>
            </a:r>
            <a:endParaRPr sz="2000" b="0" i="0" u="none" strike="noStrike" cap="none">
              <a:solidFill>
                <a:srgbClr val="03485C"/>
              </a:solidFill>
              <a:latin typeface="Gill Sans MT" panose="020B0502020104020203" pitchFamily="34" charset="0"/>
              <a:sym typeface="Arial"/>
            </a:endParaRPr>
          </a:p>
        </p:txBody>
      </p:sp>
      <p:sp>
        <p:nvSpPr>
          <p:cNvPr id="229" name="Google Shape;229;p15"/>
          <p:cNvSpPr txBox="1"/>
          <p:nvPr/>
        </p:nvSpPr>
        <p:spPr>
          <a:xfrm>
            <a:off x="4502231" y="3231355"/>
            <a:ext cx="3725784"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How to pick a platform</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230" name="Google Shape;230;p15"/>
          <p:cNvSpPr txBox="1"/>
          <p:nvPr/>
        </p:nvSpPr>
        <p:spPr>
          <a:xfrm>
            <a:off x="4462038" y="3708275"/>
            <a:ext cx="4165206" cy="1107965"/>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03485C"/>
                </a:solidFill>
                <a:latin typeface="Gill Sans MT" panose="020B0502020104020203" pitchFamily="34" charset="0"/>
                <a:sym typeface="Arial"/>
              </a:rPr>
              <a:t>Complete the rest of the game design document. Think of the complexity of the graphics and mechanics.</a:t>
            </a:r>
            <a:endParaRPr sz="2000" b="0" i="0" u="none" strike="noStrike" cap="none" dirty="0">
              <a:solidFill>
                <a:srgbClr val="03485C"/>
              </a:solidFill>
              <a:latin typeface="Gill Sans MT" panose="020B0502020104020203"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histle, LEGO&#10;&#10;Description automatically generated">
            <a:extLst>
              <a:ext uri="{FF2B5EF4-FFF2-40B4-BE49-F238E27FC236}">
                <a16:creationId xmlns:a16="http://schemas.microsoft.com/office/drawing/2014/main" id="{1710421F-E80D-E948-AEAF-F34D57A51A69}"/>
              </a:ext>
            </a:extLst>
          </p:cNvPr>
          <p:cNvPicPr>
            <a:picLocks noChangeAspect="1"/>
          </p:cNvPicPr>
          <p:nvPr/>
        </p:nvPicPr>
        <p:blipFill>
          <a:blip r:embed="rId3"/>
          <a:stretch>
            <a:fillRect/>
          </a:stretch>
        </p:blipFill>
        <p:spPr>
          <a:xfrm>
            <a:off x="6902838" y="1948021"/>
            <a:ext cx="1951290" cy="1544703"/>
          </a:xfrm>
          <a:prstGeom prst="rect">
            <a:avLst/>
          </a:prstGeom>
        </p:spPr>
      </p:pic>
      <p:sp>
        <p:nvSpPr>
          <p:cNvPr id="8" name="Rectangle 7">
            <a:extLst>
              <a:ext uri="{FF2B5EF4-FFF2-40B4-BE49-F238E27FC236}">
                <a16:creationId xmlns:a16="http://schemas.microsoft.com/office/drawing/2014/main" id="{BBE61E3A-9E6A-1B4A-A22F-1D0C4DA0BDE4}"/>
              </a:ext>
            </a:extLst>
          </p:cNvPr>
          <p:cNvSpPr/>
          <p:nvPr/>
        </p:nvSpPr>
        <p:spPr>
          <a:xfrm>
            <a:off x="541537" y="130748"/>
            <a:ext cx="8312591" cy="1731243"/>
          </a:xfrm>
          <a:prstGeom prst="rect">
            <a:avLst/>
          </a:prstGeom>
        </p:spPr>
        <p:txBody>
          <a:bodyPr wrap="square">
            <a:spAutoFit/>
          </a:bodyPr>
          <a:lstStyle/>
          <a:p>
            <a:pPr algn="ctr"/>
            <a:r>
              <a:rPr lang="en-US" sz="4050" b="1" dirty="0">
                <a:solidFill>
                  <a:srgbClr val="00495C"/>
                </a:solidFill>
                <a:latin typeface="Gill Sans MT" panose="020B0502020104020203" pitchFamily="34" charset="77"/>
              </a:rPr>
              <a:t>A REMINDER:</a:t>
            </a:r>
            <a:br>
              <a:rPr lang="en-US" sz="3300" b="1" dirty="0">
                <a:solidFill>
                  <a:srgbClr val="FF9901"/>
                </a:solidFill>
                <a:latin typeface="Gill Sans MT" panose="020B0502020104020203" pitchFamily="34" charset="77"/>
              </a:rPr>
            </a:br>
            <a:r>
              <a:rPr lang="en-US" sz="3300" b="1" dirty="0">
                <a:solidFill>
                  <a:srgbClr val="FF9901"/>
                </a:solidFill>
                <a:latin typeface="Gill Sans MT" panose="020B0502020104020203" pitchFamily="34" charset="77"/>
              </a:rPr>
              <a:t>There is no set way to make a game design document.</a:t>
            </a:r>
          </a:p>
        </p:txBody>
      </p:sp>
      <p:pic>
        <p:nvPicPr>
          <p:cNvPr id="9" name="Picture 8">
            <a:extLst>
              <a:ext uri="{FF2B5EF4-FFF2-40B4-BE49-F238E27FC236}">
                <a16:creationId xmlns:a16="http://schemas.microsoft.com/office/drawing/2014/main" id="{6B7AB996-C1EC-7B43-B630-111781E5BC36}"/>
              </a:ext>
            </a:extLst>
          </p:cNvPr>
          <p:cNvPicPr>
            <a:picLocks noChangeAspect="1"/>
          </p:cNvPicPr>
          <p:nvPr/>
        </p:nvPicPr>
        <p:blipFill>
          <a:blip r:embed="rId4"/>
          <a:stretch>
            <a:fillRect/>
          </a:stretch>
        </p:blipFill>
        <p:spPr>
          <a:xfrm>
            <a:off x="246519" y="1948021"/>
            <a:ext cx="1911570" cy="1544703"/>
          </a:xfrm>
          <a:prstGeom prst="rect">
            <a:avLst/>
          </a:prstGeom>
        </p:spPr>
      </p:pic>
      <p:sp>
        <p:nvSpPr>
          <p:cNvPr id="11" name="TextBox 10">
            <a:extLst>
              <a:ext uri="{FF2B5EF4-FFF2-40B4-BE49-F238E27FC236}">
                <a16:creationId xmlns:a16="http://schemas.microsoft.com/office/drawing/2014/main" id="{2E825BC9-7297-A240-8DCD-FA0783B19244}"/>
              </a:ext>
            </a:extLst>
          </p:cNvPr>
          <p:cNvSpPr txBox="1"/>
          <p:nvPr/>
        </p:nvSpPr>
        <p:spPr>
          <a:xfrm>
            <a:off x="1267248" y="1861991"/>
            <a:ext cx="6609503" cy="1569660"/>
          </a:xfrm>
          <a:prstGeom prst="rect">
            <a:avLst/>
          </a:prstGeom>
          <a:noFill/>
        </p:spPr>
        <p:txBody>
          <a:bodyPr wrap="square" rtlCol="0">
            <a:spAutoFit/>
          </a:bodyPr>
          <a:lstStyle/>
          <a:p>
            <a:pPr algn="ctr"/>
            <a:r>
              <a:rPr lang="en-US" sz="2400" dirty="0">
                <a:solidFill>
                  <a:srgbClr val="00495C"/>
                </a:solidFill>
                <a:latin typeface="Gill Sans MT" panose="020B0502020104020203" pitchFamily="34" charset="77"/>
              </a:rPr>
              <a:t>FIND OUT MORE:</a:t>
            </a:r>
          </a:p>
          <a:p>
            <a:pPr algn="ctr"/>
            <a:r>
              <a:rPr lang="en-US" sz="2400" dirty="0">
                <a:solidFill>
                  <a:srgbClr val="00495C"/>
                </a:solidFill>
                <a:latin typeface="Gill Sans MT" panose="020B0502020104020203" pitchFamily="34" charset="77"/>
              </a:rPr>
              <a:t>www.orwellyouthprize.co.uk</a:t>
            </a:r>
          </a:p>
          <a:p>
            <a:pPr algn="ctr"/>
            <a:r>
              <a:rPr lang="en-US" sz="2400" dirty="0">
                <a:solidFill>
                  <a:srgbClr val="00495C"/>
                </a:solidFill>
                <a:latin typeface="Gill Sans MT" panose="020B0502020104020203" pitchFamily="34" charset="77"/>
              </a:rPr>
              <a:t>@</a:t>
            </a:r>
            <a:r>
              <a:rPr lang="en-US" sz="2400" dirty="0" err="1">
                <a:solidFill>
                  <a:srgbClr val="00495C"/>
                </a:solidFill>
                <a:latin typeface="Gill Sans MT" panose="020B0502020104020203" pitchFamily="34" charset="77"/>
              </a:rPr>
              <a:t>orwellyouthprize</a:t>
            </a:r>
            <a:r>
              <a:rPr lang="en-US" sz="2400" dirty="0">
                <a:solidFill>
                  <a:srgbClr val="00495C"/>
                </a:solidFill>
                <a:latin typeface="Gill Sans MT" panose="020B0502020104020203" pitchFamily="34" charset="77"/>
              </a:rPr>
              <a:t>  -  Instagram </a:t>
            </a:r>
          </a:p>
          <a:p>
            <a:pPr algn="ctr"/>
            <a:r>
              <a:rPr lang="en-US" sz="2400" dirty="0">
                <a:solidFill>
                  <a:srgbClr val="00495C"/>
                </a:solidFill>
                <a:latin typeface="Gill Sans MT" panose="020B0502020104020203" pitchFamily="34" charset="77"/>
              </a:rPr>
              <a:t>@orwellyouthpriz – Twitter</a:t>
            </a:r>
          </a:p>
        </p:txBody>
      </p:sp>
      <p:pic>
        <p:nvPicPr>
          <p:cNvPr id="4" name="Picture 3" descr="A person with a mustache and a yellow and blue logo&#10;&#10;Description automatically generated">
            <a:extLst>
              <a:ext uri="{FF2B5EF4-FFF2-40B4-BE49-F238E27FC236}">
                <a16:creationId xmlns:a16="http://schemas.microsoft.com/office/drawing/2014/main" id="{149B13AD-6660-A605-92A8-826E284691B5}"/>
              </a:ext>
            </a:extLst>
          </p:cNvPr>
          <p:cNvPicPr>
            <a:picLocks noChangeAspect="1"/>
          </p:cNvPicPr>
          <p:nvPr/>
        </p:nvPicPr>
        <p:blipFill>
          <a:blip r:embed="rId5"/>
          <a:stretch>
            <a:fillRect/>
          </a:stretch>
        </p:blipFill>
        <p:spPr>
          <a:xfrm>
            <a:off x="3616215" y="3431651"/>
            <a:ext cx="2131052" cy="1461896"/>
          </a:xfrm>
          <a:prstGeom prst="rect">
            <a:avLst/>
          </a:prstGeom>
        </p:spPr>
      </p:pic>
    </p:spTree>
    <p:extLst>
      <p:ext uri="{BB962C8B-B14F-4D97-AF65-F5344CB8AC3E}">
        <p14:creationId xmlns:p14="http://schemas.microsoft.com/office/powerpoint/2010/main" val="261398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915"/>
        </a:solidFill>
        <a:effectLst/>
      </p:bgPr>
    </p:bg>
    <p:spTree>
      <p:nvGrpSpPr>
        <p:cNvPr id="1" name="Shape 59"/>
        <p:cNvGrpSpPr/>
        <p:nvPr/>
      </p:nvGrpSpPr>
      <p:grpSpPr>
        <a:xfrm>
          <a:off x="0" y="0"/>
          <a:ext cx="0" cy="0"/>
          <a:chOff x="0" y="0"/>
          <a:chExt cx="0" cy="0"/>
        </a:xfrm>
      </p:grpSpPr>
      <p:sp>
        <p:nvSpPr>
          <p:cNvPr id="60" name="Google Shape;60;p2"/>
          <p:cNvSpPr txBox="1"/>
          <p:nvPr/>
        </p:nvSpPr>
        <p:spPr>
          <a:xfrm>
            <a:off x="1803679" y="231112"/>
            <a:ext cx="5536642"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20"/>
              <a:buFont typeface="Arial"/>
              <a:buNone/>
            </a:pPr>
            <a:r>
              <a:rPr lang="en" sz="3600" b="1" i="0" u="none" strike="noStrike" cap="none" dirty="0">
                <a:solidFill>
                  <a:srgbClr val="03485C"/>
                </a:solidFill>
                <a:latin typeface="Gill Sans MT" panose="020B0502020104020203" pitchFamily="34" charset="0"/>
                <a:ea typeface="Oswald"/>
                <a:cs typeface="Oswald"/>
                <a:sym typeface="Oswald"/>
              </a:rPr>
              <a:t>Why Pick </a:t>
            </a:r>
            <a:r>
              <a:rPr lang="en" sz="3600" b="1" dirty="0">
                <a:solidFill>
                  <a:srgbClr val="03485C"/>
                </a:solidFill>
                <a:latin typeface="Gill Sans MT" panose="020B0502020104020203" pitchFamily="34" charset="0"/>
                <a:ea typeface="Oswald"/>
                <a:cs typeface="Oswald"/>
                <a:sym typeface="Oswald"/>
              </a:rPr>
              <a:t>G</a:t>
            </a:r>
            <a:r>
              <a:rPr lang="en" sz="3600" b="1" i="0" u="none" strike="noStrike" cap="none" dirty="0">
                <a:solidFill>
                  <a:srgbClr val="03485C"/>
                </a:solidFill>
                <a:latin typeface="Gill Sans MT" panose="020B0502020104020203" pitchFamily="34" charset="0"/>
                <a:ea typeface="Oswald"/>
                <a:cs typeface="Oswald"/>
                <a:sym typeface="Oswald"/>
              </a:rPr>
              <a:t>ame </a:t>
            </a:r>
            <a:r>
              <a:rPr lang="en" sz="3600" b="1" dirty="0">
                <a:solidFill>
                  <a:srgbClr val="03485C"/>
                </a:solidFill>
                <a:latin typeface="Gill Sans MT" panose="020B0502020104020203" pitchFamily="34" charset="0"/>
                <a:ea typeface="Oswald"/>
                <a:cs typeface="Oswald"/>
                <a:sym typeface="Oswald"/>
              </a:rPr>
              <a:t>D</a:t>
            </a:r>
            <a:r>
              <a:rPr lang="en" sz="3600" b="1" i="0" u="none" strike="noStrike" cap="none" dirty="0">
                <a:solidFill>
                  <a:srgbClr val="03485C"/>
                </a:solidFill>
                <a:latin typeface="Gill Sans MT" panose="020B0502020104020203" pitchFamily="34" charset="0"/>
                <a:ea typeface="Oswald"/>
                <a:cs typeface="Oswald"/>
                <a:sym typeface="Oswald"/>
              </a:rPr>
              <a:t>esign?</a:t>
            </a:r>
            <a:endParaRPr sz="3600" b="1" i="0" u="none" strike="noStrike" cap="none" dirty="0">
              <a:solidFill>
                <a:srgbClr val="03485C"/>
              </a:solidFill>
              <a:latin typeface="Gill Sans MT" panose="020B0502020104020203" pitchFamily="34" charset="0"/>
              <a:ea typeface="Oswald"/>
              <a:cs typeface="Oswald"/>
              <a:sym typeface="Oswald"/>
            </a:endParaRPr>
          </a:p>
        </p:txBody>
      </p:sp>
      <p:sp>
        <p:nvSpPr>
          <p:cNvPr id="61" name="Google Shape;61;p2"/>
          <p:cNvSpPr txBox="1"/>
          <p:nvPr/>
        </p:nvSpPr>
        <p:spPr>
          <a:xfrm>
            <a:off x="328332" y="1373360"/>
            <a:ext cx="4602300" cy="2396780"/>
          </a:xfrm>
          <a:prstGeom prst="rect">
            <a:avLst/>
          </a:prstGeom>
          <a:noFill/>
          <a:ln>
            <a:noFill/>
          </a:ln>
        </p:spPr>
        <p:txBody>
          <a:bodyPr spcFirstLastPara="1" wrap="square" lIns="91425" tIns="91425" rIns="91425" bIns="91425" anchor="t" anchorCtr="0">
            <a:spAutoFit/>
          </a:bodyPr>
          <a:lstStyle/>
          <a:p>
            <a:pPr marL="412750" marR="0" lvl="0" indent="-342900" algn="l" rtl="0">
              <a:lnSpc>
                <a:spcPct val="115000"/>
              </a:lnSpc>
              <a:spcBef>
                <a:spcPts val="0"/>
              </a:spcBef>
              <a:spcAft>
                <a:spcPts val="0"/>
              </a:spcAft>
              <a:buClr>
                <a:srgbClr val="6FA8DC"/>
              </a:buClr>
              <a:buSzPts val="2500"/>
              <a:buFont typeface="Arial" panose="020B0604020202020204" pitchFamily="34" charset="0"/>
              <a:buChar char="•"/>
            </a:pPr>
            <a:r>
              <a:rPr lang="en" sz="2500" dirty="0">
                <a:solidFill>
                  <a:srgbClr val="FFFFFF"/>
                </a:solidFill>
                <a:latin typeface="Gill Sans MT" panose="020B0502020104020203" pitchFamily="34" charset="0"/>
                <a:ea typeface="Oswald"/>
                <a:cs typeface="Oswald"/>
                <a:sym typeface="Oswald"/>
              </a:rPr>
              <a:t>I</a:t>
            </a:r>
            <a:r>
              <a:rPr lang="en" sz="2500" b="0" i="0" u="none" strike="noStrike" cap="none" dirty="0">
                <a:solidFill>
                  <a:srgbClr val="FFFFFF"/>
                </a:solidFill>
                <a:latin typeface="Gill Sans MT" panose="020B0502020104020203" pitchFamily="34" charset="0"/>
                <a:ea typeface="Oswald"/>
                <a:cs typeface="Oswald"/>
                <a:sym typeface="Oswald"/>
              </a:rPr>
              <a:t>nteractive form of media</a:t>
            </a:r>
            <a:endParaRPr lang="en" sz="2500" dirty="0">
              <a:solidFill>
                <a:srgbClr val="FFFFFF"/>
              </a:solidFill>
              <a:latin typeface="Gill Sans MT" panose="020B0502020104020203" pitchFamily="34" charset="0"/>
              <a:ea typeface="Oswald"/>
              <a:cs typeface="Oswald"/>
              <a:sym typeface="Oswald"/>
            </a:endParaRPr>
          </a:p>
          <a:p>
            <a:pPr marL="412750" marR="0" lvl="0" indent="-342900" algn="l" rtl="0">
              <a:lnSpc>
                <a:spcPct val="115000"/>
              </a:lnSpc>
              <a:spcBef>
                <a:spcPts val="0"/>
              </a:spcBef>
              <a:spcAft>
                <a:spcPts val="0"/>
              </a:spcAft>
              <a:buClr>
                <a:srgbClr val="6FA8DC"/>
              </a:buClr>
              <a:buSzPts val="2500"/>
              <a:buFont typeface="Arial" panose="020B0604020202020204" pitchFamily="34" charset="0"/>
              <a:buChar char="•"/>
            </a:pPr>
            <a:r>
              <a:rPr lang="en" sz="2500" b="0" i="0" u="none" strike="noStrike" cap="none" dirty="0">
                <a:solidFill>
                  <a:srgbClr val="FFFFFF"/>
                </a:solidFill>
                <a:latin typeface="Gill Sans MT" panose="020B0502020104020203" pitchFamily="34" charset="0"/>
                <a:ea typeface="Oswald"/>
                <a:cs typeface="Oswald"/>
                <a:sym typeface="Oswald"/>
              </a:rPr>
              <a:t>Fully immerse the audience</a:t>
            </a:r>
            <a:endParaRPr lang="en" sz="2500" dirty="0">
              <a:solidFill>
                <a:srgbClr val="FFFFFF"/>
              </a:solidFill>
              <a:latin typeface="Gill Sans MT" panose="020B0502020104020203" pitchFamily="34" charset="0"/>
              <a:ea typeface="Oswald"/>
              <a:cs typeface="Oswald"/>
              <a:sym typeface="Oswald"/>
            </a:endParaRPr>
          </a:p>
          <a:p>
            <a:pPr marL="412750" marR="0" lvl="0" indent="-342900" algn="l" rtl="0">
              <a:lnSpc>
                <a:spcPct val="115000"/>
              </a:lnSpc>
              <a:spcBef>
                <a:spcPts val="0"/>
              </a:spcBef>
              <a:spcAft>
                <a:spcPts val="0"/>
              </a:spcAft>
              <a:buClr>
                <a:srgbClr val="6FA8DC"/>
              </a:buClr>
              <a:buSzPts val="2500"/>
              <a:buFont typeface="Arial" panose="020B0604020202020204" pitchFamily="34" charset="0"/>
              <a:buChar char="•"/>
            </a:pPr>
            <a:r>
              <a:rPr lang="en" sz="2500" b="0" i="0" u="none" strike="noStrike" cap="none" dirty="0">
                <a:solidFill>
                  <a:srgbClr val="FFFFFF"/>
                </a:solidFill>
                <a:latin typeface="Gill Sans MT" panose="020B0502020104020203" pitchFamily="34" charset="0"/>
                <a:ea typeface="Oswald"/>
                <a:cs typeface="Oswald"/>
                <a:sym typeface="Oswald"/>
              </a:rPr>
              <a:t>Multilayered form of storytelling</a:t>
            </a:r>
            <a:endParaRPr lang="en" sz="2500" dirty="0">
              <a:solidFill>
                <a:srgbClr val="FFFFFF"/>
              </a:solidFill>
              <a:latin typeface="Gill Sans MT" panose="020B0502020104020203" pitchFamily="34" charset="0"/>
              <a:ea typeface="Oswald"/>
              <a:cs typeface="Oswald"/>
              <a:sym typeface="Oswald"/>
            </a:endParaRPr>
          </a:p>
          <a:p>
            <a:pPr marL="412750" marR="0" lvl="0" indent="-342900" algn="l" rtl="0">
              <a:lnSpc>
                <a:spcPct val="115000"/>
              </a:lnSpc>
              <a:spcBef>
                <a:spcPts val="0"/>
              </a:spcBef>
              <a:spcAft>
                <a:spcPts val="0"/>
              </a:spcAft>
              <a:buClr>
                <a:srgbClr val="6FA8DC"/>
              </a:buClr>
              <a:buSzPts val="2500"/>
              <a:buFont typeface="Arial" panose="020B0604020202020204" pitchFamily="34" charset="0"/>
              <a:buChar char="•"/>
            </a:pPr>
            <a:r>
              <a:rPr lang="en" sz="2500" b="0" i="0" u="none" strike="noStrike" cap="none" dirty="0">
                <a:solidFill>
                  <a:srgbClr val="FFFFFF"/>
                </a:solidFill>
                <a:latin typeface="Gill Sans MT" panose="020B0502020104020203" pitchFamily="34" charset="0"/>
                <a:ea typeface="Oswald"/>
                <a:cs typeface="Oswald"/>
                <a:sym typeface="Oswald"/>
              </a:rPr>
              <a:t>You like playing video games</a:t>
            </a:r>
            <a:endParaRPr sz="2500" b="0" i="0" u="none" strike="noStrike" cap="none" dirty="0">
              <a:solidFill>
                <a:srgbClr val="FFFFFF"/>
              </a:solidFill>
              <a:latin typeface="Gill Sans MT" panose="020B0502020104020203" pitchFamily="34" charset="0"/>
              <a:ea typeface="Oswald"/>
              <a:cs typeface="Oswald"/>
              <a:sym typeface="Oswald"/>
            </a:endParaRPr>
          </a:p>
        </p:txBody>
      </p:sp>
      <p:pic>
        <p:nvPicPr>
          <p:cNvPr id="3" name="Picture 2" descr="Game controller">
            <a:extLst>
              <a:ext uri="{FF2B5EF4-FFF2-40B4-BE49-F238E27FC236}">
                <a16:creationId xmlns:a16="http://schemas.microsoft.com/office/drawing/2014/main" id="{71DE01E1-1953-3BE7-5E51-80454C9E6481}"/>
              </a:ext>
            </a:extLst>
          </p:cNvPr>
          <p:cNvPicPr>
            <a:picLocks noChangeAspect="1"/>
          </p:cNvPicPr>
          <p:nvPr/>
        </p:nvPicPr>
        <p:blipFill>
          <a:blip r:embed="rId3"/>
          <a:stretch>
            <a:fillRect/>
          </a:stretch>
        </p:blipFill>
        <p:spPr>
          <a:xfrm>
            <a:off x="5074417" y="1455076"/>
            <a:ext cx="3158909" cy="22333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957F"/>
        </a:solidFill>
        <a:effectLst/>
      </p:bgPr>
    </p:bg>
    <p:spTree>
      <p:nvGrpSpPr>
        <p:cNvPr id="1" name="Shape 65"/>
        <p:cNvGrpSpPr/>
        <p:nvPr/>
      </p:nvGrpSpPr>
      <p:grpSpPr>
        <a:xfrm>
          <a:off x="0" y="0"/>
          <a:ext cx="0" cy="0"/>
          <a:chOff x="0" y="0"/>
          <a:chExt cx="0" cy="0"/>
        </a:xfrm>
      </p:grpSpPr>
      <p:sp>
        <p:nvSpPr>
          <p:cNvPr id="66" name="Google Shape;66;p3"/>
          <p:cNvSpPr txBox="1"/>
          <p:nvPr/>
        </p:nvSpPr>
        <p:spPr>
          <a:xfrm>
            <a:off x="1763485" y="50748"/>
            <a:ext cx="5617029"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20"/>
              <a:buFont typeface="Arial"/>
              <a:buNone/>
            </a:pPr>
            <a:r>
              <a:rPr lang="en" sz="3600" b="1" i="0" u="none" strike="noStrike" cap="none" dirty="0">
                <a:solidFill>
                  <a:srgbClr val="03485C"/>
                </a:solidFill>
                <a:latin typeface="Gill Sans MT" panose="020B0502020104020203" pitchFamily="34" charset="0"/>
                <a:ea typeface="Oswald"/>
                <a:cs typeface="Oswald"/>
                <a:sym typeface="Oswald"/>
              </a:rPr>
              <a:t>Game Name + Overview</a:t>
            </a:r>
            <a:endParaRPr sz="3600" b="1" i="0" u="none" strike="noStrike" cap="none" dirty="0">
              <a:solidFill>
                <a:srgbClr val="03485C"/>
              </a:solidFill>
              <a:latin typeface="Gill Sans MT" panose="020B0502020104020203" pitchFamily="34" charset="0"/>
              <a:ea typeface="Oswald"/>
              <a:cs typeface="Oswald"/>
              <a:sym typeface="Oswald"/>
            </a:endParaRPr>
          </a:p>
        </p:txBody>
      </p:sp>
      <p:sp>
        <p:nvSpPr>
          <p:cNvPr id="67" name="Google Shape;67;p3"/>
          <p:cNvSpPr txBox="1"/>
          <p:nvPr/>
        </p:nvSpPr>
        <p:spPr>
          <a:xfrm>
            <a:off x="297543" y="2550767"/>
            <a:ext cx="3184800"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Game Name </a:t>
            </a:r>
            <a:r>
              <a:rPr lang="en" sz="2500" b="1" dirty="0">
                <a:solidFill>
                  <a:srgbClr val="03485C"/>
                </a:solidFill>
                <a:latin typeface="Gill Sans MT" panose="020B0502020104020203" pitchFamily="34" charset="0"/>
                <a:ea typeface="Oswald"/>
                <a:cs typeface="Oswald"/>
                <a:sym typeface="Oswald"/>
              </a:rPr>
              <a:t>I</a:t>
            </a:r>
            <a:r>
              <a:rPr lang="en" sz="2500" b="1" i="0" u="none" strike="noStrike" cap="none" dirty="0">
                <a:solidFill>
                  <a:srgbClr val="03485C"/>
                </a:solidFill>
                <a:latin typeface="Gill Sans MT" panose="020B0502020104020203" pitchFamily="34" charset="0"/>
                <a:ea typeface="Oswald"/>
                <a:cs typeface="Oswald"/>
                <a:sym typeface="Oswald"/>
              </a:rPr>
              <a:t>deas</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68" name="Google Shape;68;p3"/>
          <p:cNvSpPr txBox="1"/>
          <p:nvPr/>
        </p:nvSpPr>
        <p:spPr>
          <a:xfrm>
            <a:off x="-68615" y="3111638"/>
            <a:ext cx="3664200" cy="1692741"/>
          </a:xfrm>
          <a:prstGeom prst="rect">
            <a:avLst/>
          </a:prstGeom>
          <a:noFill/>
          <a:ln>
            <a:noFill/>
          </a:ln>
        </p:spPr>
        <p:txBody>
          <a:bodyPr spcFirstLastPara="1" wrap="square" lIns="91425" tIns="91425" rIns="91425" bIns="91425" anchor="t" anchorCtr="0">
            <a:spAutoFit/>
          </a:bodyPr>
          <a:lstStyle/>
          <a:p>
            <a:pPr marL="914400" marR="0" lvl="0" indent="-342900" algn="l" rtl="0">
              <a:lnSpc>
                <a:spcPct val="100000"/>
              </a:lnSpc>
              <a:spcBef>
                <a:spcPts val="0"/>
              </a:spcBef>
              <a:spcAft>
                <a:spcPts val="0"/>
              </a:spcAft>
              <a:buClr>
                <a:srgbClr val="03485C"/>
              </a:buClr>
              <a:buSzPts val="1800"/>
              <a:buFont typeface="Arial"/>
              <a:buChar char="●"/>
            </a:pPr>
            <a:r>
              <a:rPr lang="en" sz="2000" b="0" i="0" u="none" strike="noStrike" cap="none" dirty="0">
                <a:solidFill>
                  <a:srgbClr val="03485C"/>
                </a:solidFill>
                <a:latin typeface="Gill Sans MT" panose="020B0502020104020203" pitchFamily="34" charset="0"/>
                <a:sym typeface="Arial"/>
              </a:rPr>
              <a:t>After the main character</a:t>
            </a:r>
            <a:endParaRPr sz="2000" b="0" i="0" u="none" strike="noStrike" cap="none" dirty="0">
              <a:solidFill>
                <a:srgbClr val="03485C"/>
              </a:solidFill>
              <a:latin typeface="Gill Sans MT" panose="020B0502020104020203" pitchFamily="34" charset="0"/>
              <a:sym typeface="Arial"/>
            </a:endParaRPr>
          </a:p>
          <a:p>
            <a:pPr marL="914400" marR="0" lvl="0" indent="-342900" algn="l" rtl="0">
              <a:lnSpc>
                <a:spcPct val="100000"/>
              </a:lnSpc>
              <a:spcBef>
                <a:spcPts val="0"/>
              </a:spcBef>
              <a:spcAft>
                <a:spcPts val="0"/>
              </a:spcAft>
              <a:buClr>
                <a:srgbClr val="03485C"/>
              </a:buClr>
              <a:buSzPts val="1800"/>
              <a:buFont typeface="Arial"/>
              <a:buChar char="●"/>
            </a:pPr>
            <a:r>
              <a:rPr lang="en" sz="2000" b="0" i="0" u="none" strike="noStrike" cap="none" dirty="0">
                <a:solidFill>
                  <a:srgbClr val="03485C"/>
                </a:solidFill>
                <a:latin typeface="Gill Sans MT" panose="020B0502020104020203" pitchFamily="34" charset="0"/>
                <a:sym typeface="Arial"/>
              </a:rPr>
              <a:t>After an existing theme</a:t>
            </a:r>
            <a:endParaRPr sz="2000" b="0" i="0" u="none" strike="noStrike" cap="none" dirty="0">
              <a:solidFill>
                <a:srgbClr val="03485C"/>
              </a:solidFill>
              <a:latin typeface="Gill Sans MT" panose="020B0502020104020203" pitchFamily="34" charset="0"/>
              <a:sym typeface="Arial"/>
            </a:endParaRPr>
          </a:p>
          <a:p>
            <a:pPr marL="914400" marR="0" lvl="0" indent="-342900" algn="l" rtl="0">
              <a:lnSpc>
                <a:spcPct val="100000"/>
              </a:lnSpc>
              <a:spcBef>
                <a:spcPts val="0"/>
              </a:spcBef>
              <a:spcAft>
                <a:spcPts val="0"/>
              </a:spcAft>
              <a:buClr>
                <a:srgbClr val="03485C"/>
              </a:buClr>
              <a:buSzPts val="1800"/>
              <a:buFont typeface="Arial"/>
              <a:buChar char="●"/>
            </a:pPr>
            <a:r>
              <a:rPr lang="en" sz="2000" b="0" i="0" u="none" strike="noStrike" cap="none" dirty="0">
                <a:solidFill>
                  <a:srgbClr val="03485C"/>
                </a:solidFill>
                <a:latin typeface="Gill Sans MT" panose="020B0502020104020203" pitchFamily="34" charset="0"/>
                <a:sym typeface="Arial"/>
              </a:rPr>
              <a:t>After a mechanic </a:t>
            </a:r>
            <a:endParaRPr sz="2000" b="0" i="0" u="none" strike="noStrike" cap="none" dirty="0">
              <a:solidFill>
                <a:srgbClr val="03485C"/>
              </a:solidFill>
              <a:latin typeface="Gill Sans MT" panose="020B0502020104020203" pitchFamily="34" charset="0"/>
              <a:sym typeface="Arial"/>
            </a:endParaRPr>
          </a:p>
          <a:p>
            <a:pPr marL="914400" marR="0" lvl="0" indent="-342900" algn="l" rtl="0">
              <a:lnSpc>
                <a:spcPct val="100000"/>
              </a:lnSpc>
              <a:spcBef>
                <a:spcPts val="0"/>
              </a:spcBef>
              <a:spcAft>
                <a:spcPts val="0"/>
              </a:spcAft>
              <a:buClr>
                <a:srgbClr val="03485C"/>
              </a:buClr>
              <a:buSzPts val="1800"/>
              <a:buFont typeface="Arial"/>
              <a:buChar char="●"/>
            </a:pPr>
            <a:r>
              <a:rPr lang="en" sz="2000" b="0" i="0" u="none" strike="noStrike" cap="none" dirty="0">
                <a:solidFill>
                  <a:srgbClr val="03485C"/>
                </a:solidFill>
                <a:latin typeface="Gill Sans MT" panose="020B0502020104020203" pitchFamily="34" charset="0"/>
                <a:sym typeface="Arial"/>
              </a:rPr>
              <a:t>After the setting</a:t>
            </a:r>
            <a:endParaRPr sz="2000" b="0" i="0" u="none" strike="noStrike" cap="none" dirty="0">
              <a:solidFill>
                <a:srgbClr val="03485C"/>
              </a:solidFill>
              <a:latin typeface="Gill Sans MT" panose="020B0502020104020203"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2"/>
              </a:solidFill>
              <a:latin typeface="Arial"/>
              <a:ea typeface="Arial"/>
              <a:cs typeface="Arial"/>
              <a:sym typeface="Arial"/>
            </a:endParaRPr>
          </a:p>
        </p:txBody>
      </p:sp>
      <p:sp>
        <p:nvSpPr>
          <p:cNvPr id="69" name="Google Shape;69;p3"/>
          <p:cNvSpPr txBox="1"/>
          <p:nvPr/>
        </p:nvSpPr>
        <p:spPr>
          <a:xfrm>
            <a:off x="4537981" y="787886"/>
            <a:ext cx="4308475"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What is a Game </a:t>
            </a:r>
            <a:r>
              <a:rPr lang="en" sz="2500" b="1" dirty="0">
                <a:solidFill>
                  <a:srgbClr val="03485C"/>
                </a:solidFill>
                <a:latin typeface="Gill Sans MT" panose="020B0502020104020203" pitchFamily="34" charset="0"/>
                <a:ea typeface="Oswald"/>
                <a:cs typeface="Oswald"/>
                <a:sym typeface="Oswald"/>
              </a:rPr>
              <a:t>O</a:t>
            </a:r>
            <a:r>
              <a:rPr lang="en" sz="2500" b="1" i="0" u="none" strike="noStrike" cap="none" dirty="0">
                <a:solidFill>
                  <a:srgbClr val="03485C"/>
                </a:solidFill>
                <a:latin typeface="Gill Sans MT" panose="020B0502020104020203" pitchFamily="34" charset="0"/>
                <a:ea typeface="Oswald"/>
                <a:cs typeface="Oswald"/>
                <a:sym typeface="Oswald"/>
              </a:rPr>
              <a:t>verview?</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70" name="Google Shape;70;p3"/>
          <p:cNvSpPr txBox="1"/>
          <p:nvPr/>
        </p:nvSpPr>
        <p:spPr>
          <a:xfrm>
            <a:off x="297543" y="787886"/>
            <a:ext cx="3184800"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Why Names Matter</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71" name="Google Shape;71;p3"/>
          <p:cNvSpPr txBox="1"/>
          <p:nvPr/>
        </p:nvSpPr>
        <p:spPr>
          <a:xfrm>
            <a:off x="389943" y="1311330"/>
            <a:ext cx="3000000" cy="1107965"/>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03485C"/>
                </a:solidFill>
                <a:latin typeface="Gill Sans MT" panose="020B0502020104020203" pitchFamily="34" charset="0"/>
                <a:sym typeface="Arial"/>
              </a:rPr>
              <a:t>They are one of the first impressions. Memorability is key.</a:t>
            </a:r>
            <a:endParaRPr sz="2000" b="0" i="0" u="none" strike="noStrike" cap="none" dirty="0">
              <a:solidFill>
                <a:srgbClr val="03485C"/>
              </a:solidFill>
              <a:latin typeface="Gill Sans MT" panose="020B0502020104020203" pitchFamily="34" charset="0"/>
              <a:sym typeface="Arial"/>
            </a:endParaRPr>
          </a:p>
        </p:txBody>
      </p:sp>
      <p:sp>
        <p:nvSpPr>
          <p:cNvPr id="72" name="Google Shape;72;p3"/>
          <p:cNvSpPr txBox="1"/>
          <p:nvPr/>
        </p:nvSpPr>
        <p:spPr>
          <a:xfrm>
            <a:off x="4571999" y="1374018"/>
            <a:ext cx="3551114" cy="800189"/>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03485C"/>
                </a:solidFill>
                <a:latin typeface="Gill Sans MT" panose="020B0502020104020203" pitchFamily="34" charset="0"/>
                <a:sym typeface="Arial"/>
              </a:rPr>
              <a:t>One or two sentences describing what a game is about.</a:t>
            </a:r>
            <a:endParaRPr sz="2000" b="0" i="0" u="none" strike="noStrike" cap="none" dirty="0">
              <a:solidFill>
                <a:srgbClr val="03485C"/>
              </a:solidFill>
              <a:latin typeface="Gill Sans MT" panose="020B0502020104020203" pitchFamily="34" charset="0"/>
              <a:sym typeface="Arial"/>
            </a:endParaRPr>
          </a:p>
        </p:txBody>
      </p:sp>
      <p:sp>
        <p:nvSpPr>
          <p:cNvPr id="73" name="Google Shape;73;p3"/>
          <p:cNvSpPr txBox="1"/>
          <p:nvPr/>
        </p:nvSpPr>
        <p:spPr>
          <a:xfrm>
            <a:off x="4537982" y="2419295"/>
            <a:ext cx="4606018" cy="1223382"/>
          </a:xfrm>
          <a:prstGeom prst="rect">
            <a:avLst/>
          </a:prstGeom>
          <a:noFill/>
          <a:ln>
            <a:noFill/>
          </a:ln>
        </p:spPr>
        <p:txBody>
          <a:bodyPr spcFirstLastPara="1" wrap="square" lIns="91425" tIns="91425" rIns="91425" bIns="91425" anchor="t" anchorCtr="0">
            <a:spAutoFit/>
          </a:bodyPr>
          <a:lstStyle/>
          <a:p>
            <a:pPr marL="0" marR="0" lvl="0" indent="0"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How to Write a Game </a:t>
            </a:r>
            <a:r>
              <a:rPr lang="en" sz="2500" b="1" dirty="0">
                <a:solidFill>
                  <a:srgbClr val="03485C"/>
                </a:solidFill>
                <a:latin typeface="Gill Sans MT" panose="020B0502020104020203" pitchFamily="34" charset="0"/>
                <a:ea typeface="Oswald"/>
                <a:cs typeface="Oswald"/>
                <a:sym typeface="Oswald"/>
              </a:rPr>
              <a:t>O</a:t>
            </a:r>
            <a:r>
              <a:rPr lang="en" sz="2500" b="1" i="0" u="none" strike="noStrike" cap="none" dirty="0">
                <a:solidFill>
                  <a:srgbClr val="03485C"/>
                </a:solidFill>
                <a:latin typeface="Gill Sans MT" panose="020B0502020104020203" pitchFamily="34" charset="0"/>
                <a:ea typeface="Oswald"/>
                <a:cs typeface="Oswald"/>
                <a:sym typeface="Oswald"/>
              </a:rPr>
              <a:t>verview</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74" name="Google Shape;74;p3"/>
          <p:cNvSpPr txBox="1"/>
          <p:nvPr/>
        </p:nvSpPr>
        <p:spPr>
          <a:xfrm>
            <a:off x="4571998" y="3404027"/>
            <a:ext cx="4274457" cy="1107965"/>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03485C"/>
                </a:solidFill>
                <a:latin typeface="Gill Sans MT" panose="020B0502020104020203" pitchFamily="34" charset="0"/>
                <a:sym typeface="Arial"/>
              </a:rPr>
              <a:t>Briefly mention the problem in your story and the main mechanics of the game.</a:t>
            </a:r>
            <a:endParaRPr sz="2000" b="0" i="0" u="none" strike="noStrike" cap="none" dirty="0">
              <a:solidFill>
                <a:srgbClr val="03485C"/>
              </a:solidFill>
              <a:latin typeface="Gill Sans MT" panose="020B0502020104020203"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485C"/>
        </a:solidFill>
        <a:effectLst/>
      </p:bgPr>
    </p:bg>
    <p:spTree>
      <p:nvGrpSpPr>
        <p:cNvPr id="1" name="Shape 78"/>
        <p:cNvGrpSpPr/>
        <p:nvPr/>
      </p:nvGrpSpPr>
      <p:grpSpPr>
        <a:xfrm>
          <a:off x="0" y="0"/>
          <a:ext cx="0" cy="0"/>
          <a:chOff x="0" y="0"/>
          <a:chExt cx="0" cy="0"/>
        </a:xfrm>
      </p:grpSpPr>
      <p:sp>
        <p:nvSpPr>
          <p:cNvPr id="79" name="Google Shape;79;p4"/>
          <p:cNvSpPr txBox="1"/>
          <p:nvPr/>
        </p:nvSpPr>
        <p:spPr>
          <a:xfrm>
            <a:off x="3550612" y="118001"/>
            <a:ext cx="2042775"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20"/>
              <a:buFont typeface="Arial"/>
              <a:buNone/>
            </a:pPr>
            <a:r>
              <a:rPr lang="en" sz="3600" b="1" i="0" u="none" strike="noStrike" cap="none" dirty="0">
                <a:solidFill>
                  <a:srgbClr val="6FA8DC"/>
                </a:solidFill>
                <a:latin typeface="Gill Sans MT" panose="020B0502020104020203" pitchFamily="34" charset="0"/>
                <a:ea typeface="Oswald"/>
                <a:cs typeface="Oswald"/>
                <a:sym typeface="Oswald"/>
              </a:rPr>
              <a:t>Theme</a:t>
            </a:r>
            <a:endParaRPr sz="3020" b="1" i="0" u="none" strike="noStrike" cap="none" dirty="0">
              <a:solidFill>
                <a:srgbClr val="6FA8DC"/>
              </a:solidFill>
              <a:latin typeface="Gill Sans MT" panose="020B0502020104020203" pitchFamily="34" charset="0"/>
              <a:ea typeface="Oswald"/>
              <a:cs typeface="Oswald"/>
              <a:sym typeface="Oswald"/>
            </a:endParaRPr>
          </a:p>
        </p:txBody>
      </p:sp>
      <p:sp>
        <p:nvSpPr>
          <p:cNvPr id="80" name="Google Shape;80;p4"/>
          <p:cNvSpPr txBox="1"/>
          <p:nvPr/>
        </p:nvSpPr>
        <p:spPr>
          <a:xfrm>
            <a:off x="626867" y="839251"/>
            <a:ext cx="3191961"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6FA8DC"/>
                </a:solidFill>
                <a:latin typeface="Gill Sans MT" panose="020B0502020104020203" pitchFamily="34" charset="0"/>
                <a:ea typeface="Oswald"/>
                <a:cs typeface="Oswald"/>
                <a:sym typeface="Oswald"/>
              </a:rPr>
              <a:t>What is a Theme?</a:t>
            </a:r>
            <a:endParaRPr sz="2500" b="1" i="0" u="none" strike="noStrike" cap="none" dirty="0">
              <a:solidFill>
                <a:srgbClr val="6FA8DC"/>
              </a:solidFill>
              <a:latin typeface="Gill Sans MT" panose="020B0502020104020203" pitchFamily="34" charset="0"/>
              <a:ea typeface="Oswald"/>
              <a:cs typeface="Oswald"/>
              <a:sym typeface="Oswald"/>
            </a:endParaRPr>
          </a:p>
        </p:txBody>
      </p:sp>
      <p:sp>
        <p:nvSpPr>
          <p:cNvPr id="81" name="Google Shape;81;p4"/>
          <p:cNvSpPr txBox="1"/>
          <p:nvPr/>
        </p:nvSpPr>
        <p:spPr>
          <a:xfrm>
            <a:off x="626867" y="1397499"/>
            <a:ext cx="3000000" cy="800189"/>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FF9915"/>
                </a:solidFill>
                <a:latin typeface="Gill Sans MT" panose="020B0502020104020203" pitchFamily="34" charset="0"/>
                <a:sym typeface="Arial"/>
              </a:rPr>
              <a:t>An underlying message behind your game.</a:t>
            </a:r>
            <a:endParaRPr sz="2000" b="0" i="0" u="none" strike="noStrike" cap="none" dirty="0">
              <a:solidFill>
                <a:srgbClr val="FF9915"/>
              </a:solidFill>
              <a:latin typeface="Gill Sans MT" panose="020B0502020104020203" pitchFamily="34" charset="0"/>
              <a:sym typeface="Arial"/>
            </a:endParaRPr>
          </a:p>
        </p:txBody>
      </p:sp>
      <p:sp>
        <p:nvSpPr>
          <p:cNvPr id="82" name="Google Shape;82;p4"/>
          <p:cNvSpPr txBox="1"/>
          <p:nvPr/>
        </p:nvSpPr>
        <p:spPr>
          <a:xfrm>
            <a:off x="4907658" y="874593"/>
            <a:ext cx="3457376"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6FA8DC"/>
                </a:solidFill>
                <a:latin typeface="Gill Sans MT" panose="020B0502020104020203" pitchFamily="34" charset="0"/>
                <a:ea typeface="Oswald"/>
                <a:cs typeface="Oswald"/>
                <a:sym typeface="Oswald"/>
              </a:rPr>
              <a:t>Examples of Themes</a:t>
            </a:r>
            <a:endParaRPr sz="2500" b="1" i="0" u="none" strike="noStrike" cap="none" dirty="0">
              <a:solidFill>
                <a:srgbClr val="6FA8DC"/>
              </a:solidFill>
              <a:latin typeface="Gill Sans MT" panose="020B0502020104020203" pitchFamily="34" charset="0"/>
              <a:ea typeface="Oswald"/>
              <a:cs typeface="Oswald"/>
              <a:sym typeface="Oswald"/>
            </a:endParaRPr>
          </a:p>
        </p:txBody>
      </p:sp>
      <p:sp>
        <p:nvSpPr>
          <p:cNvPr id="83" name="Google Shape;83;p4"/>
          <p:cNvSpPr txBox="1"/>
          <p:nvPr/>
        </p:nvSpPr>
        <p:spPr>
          <a:xfrm>
            <a:off x="4778954" y="1366831"/>
            <a:ext cx="3283702" cy="1723518"/>
          </a:xfrm>
          <a:prstGeom prst="rect">
            <a:avLst/>
          </a:prstGeom>
          <a:noFill/>
          <a:ln>
            <a:noFill/>
          </a:ln>
        </p:spPr>
        <p:txBody>
          <a:bodyPr spcFirstLastPara="1" wrap="square" lIns="91425" tIns="91425" rIns="91425" bIns="91425" anchor="t" anchorCtr="0">
            <a:spAutoFit/>
          </a:bodyPr>
          <a:lstStyle/>
          <a:p>
            <a:pPr marL="400050" marR="0" lvl="0" indent="-285750" rtl="0">
              <a:lnSpc>
                <a:spcPct val="100000"/>
              </a:lnSpc>
              <a:spcBef>
                <a:spcPts val="0"/>
              </a:spcBef>
              <a:spcAft>
                <a:spcPts val="0"/>
              </a:spcAft>
              <a:buClr>
                <a:srgbClr val="FF9915"/>
              </a:buClr>
              <a:buSzPts val="1800"/>
              <a:buFont typeface="Arial" panose="020B0604020202020204" pitchFamily="34" charset="0"/>
              <a:buChar char="•"/>
            </a:pPr>
            <a:r>
              <a:rPr lang="en" sz="2000" b="0" i="0" u="none" strike="noStrike" cap="none" dirty="0">
                <a:solidFill>
                  <a:srgbClr val="FF9915"/>
                </a:solidFill>
                <a:latin typeface="Gill Sans MT" panose="020B0502020104020203" pitchFamily="34" charset="0"/>
                <a:sym typeface="Arial"/>
              </a:rPr>
              <a:t>Love</a:t>
            </a:r>
            <a:endParaRPr sz="2000" b="0" i="0" u="none" strike="noStrike" cap="none" dirty="0">
              <a:solidFill>
                <a:srgbClr val="FF9915"/>
              </a:solidFill>
              <a:latin typeface="Gill Sans MT" panose="020B0502020104020203" pitchFamily="34" charset="0"/>
              <a:sym typeface="Arial"/>
            </a:endParaRPr>
          </a:p>
          <a:p>
            <a:pPr marL="400050" marR="0" lvl="0" indent="-285750" rtl="0">
              <a:lnSpc>
                <a:spcPct val="100000"/>
              </a:lnSpc>
              <a:spcBef>
                <a:spcPts val="0"/>
              </a:spcBef>
              <a:spcAft>
                <a:spcPts val="0"/>
              </a:spcAft>
              <a:buClr>
                <a:srgbClr val="FF9915"/>
              </a:buClr>
              <a:buSzPts val="1800"/>
              <a:buFont typeface="Arial" panose="020B0604020202020204" pitchFamily="34" charset="0"/>
              <a:buChar char="•"/>
            </a:pPr>
            <a:r>
              <a:rPr lang="en" sz="2000" b="0" i="0" u="none" strike="noStrike" cap="none" dirty="0">
                <a:solidFill>
                  <a:srgbClr val="FF9915"/>
                </a:solidFill>
                <a:latin typeface="Gill Sans MT" panose="020B0502020104020203" pitchFamily="34" charset="0"/>
                <a:sym typeface="Arial"/>
              </a:rPr>
              <a:t>Power</a:t>
            </a:r>
            <a:endParaRPr sz="2000" b="0" i="0" u="none" strike="noStrike" cap="none" dirty="0">
              <a:solidFill>
                <a:srgbClr val="FF9915"/>
              </a:solidFill>
              <a:latin typeface="Gill Sans MT" panose="020B0502020104020203" pitchFamily="34" charset="0"/>
              <a:sym typeface="Arial"/>
            </a:endParaRPr>
          </a:p>
          <a:p>
            <a:pPr marL="400050" marR="0" lvl="0" indent="-285750" rtl="0">
              <a:lnSpc>
                <a:spcPct val="100000"/>
              </a:lnSpc>
              <a:spcBef>
                <a:spcPts val="0"/>
              </a:spcBef>
              <a:spcAft>
                <a:spcPts val="0"/>
              </a:spcAft>
              <a:buClr>
                <a:srgbClr val="FF9915"/>
              </a:buClr>
              <a:buSzPts val="1800"/>
              <a:buFont typeface="Arial" panose="020B0604020202020204" pitchFamily="34" charset="0"/>
              <a:buChar char="•"/>
            </a:pPr>
            <a:r>
              <a:rPr lang="en" sz="2000" b="0" i="0" u="none" strike="noStrike" cap="none" dirty="0">
                <a:solidFill>
                  <a:srgbClr val="FF9915"/>
                </a:solidFill>
                <a:latin typeface="Gill Sans MT" panose="020B0502020104020203" pitchFamily="34" charset="0"/>
                <a:sym typeface="Arial"/>
              </a:rPr>
              <a:t>Happiness</a:t>
            </a:r>
            <a:endParaRPr sz="2000" b="0" i="0" u="none" strike="noStrike" cap="none" dirty="0">
              <a:solidFill>
                <a:srgbClr val="FF9915"/>
              </a:solidFill>
              <a:latin typeface="Gill Sans MT" panose="020B0502020104020203" pitchFamily="34" charset="0"/>
              <a:sym typeface="Arial"/>
            </a:endParaRPr>
          </a:p>
          <a:p>
            <a:pPr marL="400050" marR="0" lvl="0" indent="-285750" rtl="0">
              <a:lnSpc>
                <a:spcPct val="100000"/>
              </a:lnSpc>
              <a:spcBef>
                <a:spcPts val="0"/>
              </a:spcBef>
              <a:spcAft>
                <a:spcPts val="0"/>
              </a:spcAft>
              <a:buClr>
                <a:srgbClr val="FF9915"/>
              </a:buClr>
              <a:buSzPts val="1800"/>
              <a:buFont typeface="Arial" panose="020B0604020202020204" pitchFamily="34" charset="0"/>
              <a:buChar char="•"/>
            </a:pPr>
            <a:r>
              <a:rPr lang="en" sz="2000" b="0" i="0" u="none" strike="noStrike" cap="none" dirty="0">
                <a:solidFill>
                  <a:srgbClr val="FF9915"/>
                </a:solidFill>
                <a:latin typeface="Gill Sans MT" panose="020B0502020104020203" pitchFamily="34" charset="0"/>
                <a:sym typeface="Arial"/>
              </a:rPr>
              <a:t>Hope</a:t>
            </a:r>
            <a:endParaRPr sz="2000" b="0" i="0" u="none" strike="noStrike" cap="none" dirty="0">
              <a:solidFill>
                <a:srgbClr val="FF9915"/>
              </a:solidFill>
              <a:latin typeface="Gill Sans MT" panose="020B0502020104020203" pitchFamily="34" charset="0"/>
              <a:sym typeface="Arial"/>
            </a:endParaRPr>
          </a:p>
          <a:p>
            <a:pPr marL="400050" marR="0" lvl="0" indent="-285750" rtl="0">
              <a:lnSpc>
                <a:spcPct val="100000"/>
              </a:lnSpc>
              <a:spcBef>
                <a:spcPts val="0"/>
              </a:spcBef>
              <a:spcAft>
                <a:spcPts val="0"/>
              </a:spcAft>
              <a:buClr>
                <a:srgbClr val="FF9915"/>
              </a:buClr>
              <a:buSzPts val="1800"/>
              <a:buFont typeface="Arial" panose="020B0604020202020204" pitchFamily="34" charset="0"/>
              <a:buChar char="•"/>
            </a:pPr>
            <a:r>
              <a:rPr lang="en" sz="2000" b="0" i="0" u="none" strike="noStrike" cap="none" dirty="0">
                <a:solidFill>
                  <a:srgbClr val="FF9915"/>
                </a:solidFill>
                <a:latin typeface="Gill Sans MT" panose="020B0502020104020203" pitchFamily="34" charset="0"/>
                <a:sym typeface="Arial"/>
              </a:rPr>
              <a:t>Family</a:t>
            </a:r>
            <a:endParaRPr sz="2000" b="0" i="0" u="none" strike="noStrike" cap="none" dirty="0">
              <a:solidFill>
                <a:srgbClr val="FF9915"/>
              </a:solidFill>
              <a:latin typeface="Gill Sans MT" panose="020B0502020104020203" pitchFamily="34" charset="0"/>
              <a:sym typeface="Arial"/>
            </a:endParaRPr>
          </a:p>
        </p:txBody>
      </p:sp>
      <p:sp>
        <p:nvSpPr>
          <p:cNvPr id="84" name="Google Shape;84;p4"/>
          <p:cNvSpPr txBox="1"/>
          <p:nvPr/>
        </p:nvSpPr>
        <p:spPr>
          <a:xfrm>
            <a:off x="483490" y="2978641"/>
            <a:ext cx="4115125" cy="122338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6FA8DC"/>
                </a:solidFill>
                <a:latin typeface="Gill Sans MT" panose="020B0502020104020203" pitchFamily="34" charset="0"/>
                <a:ea typeface="Oswald"/>
                <a:cs typeface="Oswald"/>
                <a:sym typeface="Oswald"/>
              </a:rPr>
              <a:t>How is Theme </a:t>
            </a:r>
            <a:r>
              <a:rPr lang="en" sz="2500" b="1" dirty="0">
                <a:solidFill>
                  <a:srgbClr val="6FA8DC"/>
                </a:solidFill>
                <a:latin typeface="Gill Sans MT" panose="020B0502020104020203" pitchFamily="34" charset="0"/>
                <a:ea typeface="Oswald"/>
                <a:cs typeface="Oswald"/>
                <a:sym typeface="Oswald"/>
              </a:rPr>
              <a:t>D</a:t>
            </a:r>
            <a:r>
              <a:rPr lang="en" sz="2500" b="1" i="0" u="none" strike="noStrike" cap="none" dirty="0">
                <a:solidFill>
                  <a:srgbClr val="6FA8DC"/>
                </a:solidFill>
                <a:latin typeface="Gill Sans MT" panose="020B0502020104020203" pitchFamily="34" charset="0"/>
                <a:ea typeface="Oswald"/>
                <a:cs typeface="Oswald"/>
                <a:sym typeface="Oswald"/>
              </a:rPr>
              <a:t>ifferent to Story</a:t>
            </a:r>
            <a:r>
              <a:rPr lang="en" sz="2500" b="1" dirty="0">
                <a:solidFill>
                  <a:srgbClr val="6FA8DC"/>
                </a:solidFill>
                <a:latin typeface="Gill Sans MT" panose="020B0502020104020203" pitchFamily="34" charset="0"/>
                <a:ea typeface="Oswald"/>
                <a:cs typeface="Oswald"/>
                <a:sym typeface="Oswald"/>
              </a:rPr>
              <a:t>?</a:t>
            </a:r>
            <a:endParaRPr sz="2500" b="1" i="0" u="none" strike="noStrike" cap="none" dirty="0">
              <a:solidFill>
                <a:srgbClr val="6FA8DC"/>
              </a:solidFill>
              <a:latin typeface="Gill Sans MT" panose="020B0502020104020203" pitchFamily="34" charset="0"/>
              <a:ea typeface="Oswald"/>
              <a:cs typeface="Oswald"/>
              <a:sym typeface="Oswald"/>
            </a:endParaRPr>
          </a:p>
        </p:txBody>
      </p:sp>
      <p:sp>
        <p:nvSpPr>
          <p:cNvPr id="85" name="Google Shape;85;p4"/>
          <p:cNvSpPr txBox="1"/>
          <p:nvPr/>
        </p:nvSpPr>
        <p:spPr>
          <a:xfrm>
            <a:off x="505647" y="3919600"/>
            <a:ext cx="3434400" cy="800189"/>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FF9915"/>
                </a:solidFill>
                <a:latin typeface="Gill Sans MT" panose="020B0502020104020203" pitchFamily="34" charset="0"/>
                <a:sym typeface="Arial"/>
              </a:rPr>
              <a:t>The story provides the means of conveying the theme.</a:t>
            </a:r>
            <a:endParaRPr sz="2000" b="0" i="0" u="none" strike="noStrike" cap="none" dirty="0">
              <a:solidFill>
                <a:srgbClr val="FF9915"/>
              </a:solidFill>
              <a:latin typeface="Gill Sans MT" panose="020B0502020104020203" pitchFamily="34" charset="0"/>
              <a:sym typeface="Arial"/>
            </a:endParaRPr>
          </a:p>
        </p:txBody>
      </p:sp>
      <p:sp>
        <p:nvSpPr>
          <p:cNvPr id="86" name="Google Shape;86;p4"/>
          <p:cNvSpPr txBox="1"/>
          <p:nvPr/>
        </p:nvSpPr>
        <p:spPr>
          <a:xfrm>
            <a:off x="4778954" y="3041342"/>
            <a:ext cx="4115125"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6FA8DC"/>
                </a:solidFill>
                <a:latin typeface="Gill Sans MT" panose="020B0502020104020203" pitchFamily="34" charset="0"/>
                <a:ea typeface="Oswald"/>
                <a:cs typeface="Oswald"/>
                <a:sym typeface="Oswald"/>
              </a:rPr>
              <a:t>How Do I Pick a Theme?</a:t>
            </a:r>
            <a:endParaRPr sz="2500" b="1" i="0" u="none" strike="noStrike" cap="none" dirty="0">
              <a:solidFill>
                <a:srgbClr val="6FA8DC"/>
              </a:solidFill>
              <a:latin typeface="Gill Sans MT" panose="020B0502020104020203" pitchFamily="34" charset="0"/>
              <a:ea typeface="Oswald"/>
              <a:cs typeface="Oswald"/>
              <a:sym typeface="Oswald"/>
            </a:endParaRPr>
          </a:p>
        </p:txBody>
      </p:sp>
      <p:sp>
        <p:nvSpPr>
          <p:cNvPr id="87" name="Google Shape;87;p4"/>
          <p:cNvSpPr txBox="1"/>
          <p:nvPr/>
        </p:nvSpPr>
        <p:spPr>
          <a:xfrm>
            <a:off x="4664616" y="3582587"/>
            <a:ext cx="4343799" cy="1107965"/>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FF9915"/>
                </a:solidFill>
                <a:latin typeface="Gill Sans MT" panose="020B0502020104020203" pitchFamily="34" charset="0"/>
                <a:sym typeface="Arial"/>
              </a:rPr>
              <a:t>Either pick a theme and base your story off of it. Or, simplify your story to its smallest components to find its theme.</a:t>
            </a:r>
            <a:endParaRPr sz="2000" b="0" i="0" u="none" strike="noStrike" cap="none" dirty="0">
              <a:solidFill>
                <a:srgbClr val="FF9915"/>
              </a:solidFill>
              <a:latin typeface="Gill Sans MT" panose="020B0502020104020203"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C5C3"/>
        </a:solidFill>
        <a:effectLst/>
      </p:bgPr>
    </p:bg>
    <p:spTree>
      <p:nvGrpSpPr>
        <p:cNvPr id="1" name="Shape 91"/>
        <p:cNvGrpSpPr/>
        <p:nvPr/>
      </p:nvGrpSpPr>
      <p:grpSpPr>
        <a:xfrm>
          <a:off x="0" y="0"/>
          <a:ext cx="0" cy="0"/>
          <a:chOff x="0" y="0"/>
          <a:chExt cx="0" cy="0"/>
        </a:xfrm>
      </p:grpSpPr>
      <p:sp>
        <p:nvSpPr>
          <p:cNvPr id="92" name="Google Shape;92;p5"/>
          <p:cNvSpPr txBox="1"/>
          <p:nvPr/>
        </p:nvSpPr>
        <p:spPr>
          <a:xfrm>
            <a:off x="2692957" y="0"/>
            <a:ext cx="4360985"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20"/>
              <a:buFont typeface="Arial"/>
              <a:buNone/>
            </a:pPr>
            <a:r>
              <a:rPr lang="en" sz="3600" b="1" i="0" u="none" strike="noStrike" cap="none" dirty="0">
                <a:solidFill>
                  <a:srgbClr val="03485C"/>
                </a:solidFill>
                <a:latin typeface="Gill Sans MT" panose="020B0502020104020203" pitchFamily="34" charset="0"/>
                <a:ea typeface="Oswald"/>
                <a:cs typeface="Oswald"/>
                <a:sym typeface="Oswald"/>
              </a:rPr>
              <a:t>Main Character(s)</a:t>
            </a:r>
            <a:endParaRPr sz="3600" b="1" i="0" u="none" strike="noStrike" cap="none" dirty="0">
              <a:solidFill>
                <a:srgbClr val="03485C"/>
              </a:solidFill>
              <a:latin typeface="Gill Sans MT" panose="020B0502020104020203" pitchFamily="34" charset="0"/>
              <a:ea typeface="Oswald"/>
              <a:cs typeface="Oswald"/>
              <a:sym typeface="Oswald"/>
            </a:endParaRPr>
          </a:p>
        </p:txBody>
      </p:sp>
      <p:sp>
        <p:nvSpPr>
          <p:cNvPr id="93" name="Google Shape;93;p5"/>
          <p:cNvSpPr txBox="1"/>
          <p:nvPr/>
        </p:nvSpPr>
        <p:spPr>
          <a:xfrm>
            <a:off x="211099" y="649500"/>
            <a:ext cx="4672399" cy="122338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What Makes a Good </a:t>
            </a:r>
            <a:r>
              <a:rPr lang="en" sz="2500" b="1" dirty="0">
                <a:solidFill>
                  <a:srgbClr val="03485C"/>
                </a:solidFill>
                <a:latin typeface="Gill Sans MT" panose="020B0502020104020203" pitchFamily="34" charset="0"/>
                <a:ea typeface="Oswald"/>
                <a:cs typeface="Oswald"/>
                <a:sym typeface="Oswald"/>
              </a:rPr>
              <a:t>M</a:t>
            </a:r>
            <a:r>
              <a:rPr lang="en" sz="2500" b="1" i="0" u="none" strike="noStrike" cap="none" dirty="0">
                <a:solidFill>
                  <a:srgbClr val="03485C"/>
                </a:solidFill>
                <a:latin typeface="Gill Sans MT" panose="020B0502020104020203" pitchFamily="34" charset="0"/>
                <a:ea typeface="Oswald"/>
                <a:cs typeface="Oswald"/>
                <a:sym typeface="Oswald"/>
              </a:rPr>
              <a:t>ain </a:t>
            </a:r>
            <a:r>
              <a:rPr lang="en" sz="2500" b="1" dirty="0">
                <a:solidFill>
                  <a:srgbClr val="03485C"/>
                </a:solidFill>
                <a:latin typeface="Gill Sans MT" panose="020B0502020104020203" pitchFamily="34" charset="0"/>
                <a:ea typeface="Oswald"/>
                <a:cs typeface="Oswald"/>
                <a:sym typeface="Oswald"/>
              </a:rPr>
              <a:t>C</a:t>
            </a:r>
            <a:r>
              <a:rPr lang="en" sz="2500" b="1" i="0" u="none" strike="noStrike" cap="none" dirty="0">
                <a:solidFill>
                  <a:srgbClr val="03485C"/>
                </a:solidFill>
                <a:latin typeface="Gill Sans MT" panose="020B0502020104020203" pitchFamily="34" charset="0"/>
                <a:ea typeface="Oswald"/>
                <a:cs typeface="Oswald"/>
                <a:sym typeface="Oswald"/>
              </a:rPr>
              <a:t>haracter?</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94" name="Google Shape;94;p5"/>
          <p:cNvSpPr txBox="1"/>
          <p:nvPr/>
        </p:nvSpPr>
        <p:spPr>
          <a:xfrm>
            <a:off x="211099" y="1550450"/>
            <a:ext cx="3828338" cy="800189"/>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03485C"/>
                </a:solidFill>
                <a:latin typeface="Gill Sans MT" panose="020B0502020104020203" pitchFamily="34" charset="0"/>
                <a:sym typeface="Arial"/>
              </a:rPr>
              <a:t>There are no definable traits. Just as long as they are memorable.</a:t>
            </a:r>
            <a:endParaRPr sz="2000" b="0" i="0" u="none" strike="noStrike" cap="none" dirty="0">
              <a:solidFill>
                <a:srgbClr val="03485C"/>
              </a:solidFill>
              <a:latin typeface="Gill Sans MT" panose="020B0502020104020203" pitchFamily="34" charset="0"/>
              <a:sym typeface="Arial"/>
            </a:endParaRPr>
          </a:p>
        </p:txBody>
      </p:sp>
      <p:sp>
        <p:nvSpPr>
          <p:cNvPr id="95" name="Google Shape;95;p5"/>
          <p:cNvSpPr txBox="1"/>
          <p:nvPr/>
        </p:nvSpPr>
        <p:spPr>
          <a:xfrm>
            <a:off x="4471601" y="669556"/>
            <a:ext cx="4672399"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How Many </a:t>
            </a:r>
            <a:r>
              <a:rPr lang="en" sz="2500" b="1" dirty="0">
                <a:solidFill>
                  <a:srgbClr val="03485C"/>
                </a:solidFill>
                <a:latin typeface="Gill Sans MT" panose="020B0502020104020203" pitchFamily="34" charset="0"/>
                <a:ea typeface="Oswald"/>
                <a:cs typeface="Oswald"/>
                <a:sym typeface="Oswald"/>
              </a:rPr>
              <a:t>M</a:t>
            </a:r>
            <a:r>
              <a:rPr lang="en" sz="2500" b="1" i="0" u="none" strike="noStrike" cap="none" dirty="0">
                <a:solidFill>
                  <a:srgbClr val="03485C"/>
                </a:solidFill>
                <a:latin typeface="Gill Sans MT" panose="020B0502020104020203" pitchFamily="34" charset="0"/>
                <a:ea typeface="Oswald"/>
                <a:cs typeface="Oswald"/>
                <a:sym typeface="Oswald"/>
              </a:rPr>
              <a:t>ain </a:t>
            </a:r>
            <a:r>
              <a:rPr lang="en" sz="2500" b="1" dirty="0">
                <a:solidFill>
                  <a:srgbClr val="03485C"/>
                </a:solidFill>
                <a:latin typeface="Gill Sans MT" panose="020B0502020104020203" pitchFamily="34" charset="0"/>
                <a:ea typeface="Oswald"/>
                <a:cs typeface="Oswald"/>
                <a:sym typeface="Oswald"/>
              </a:rPr>
              <a:t>C</a:t>
            </a:r>
            <a:r>
              <a:rPr lang="en" sz="2500" b="1" i="0" u="none" strike="noStrike" cap="none" dirty="0">
                <a:solidFill>
                  <a:srgbClr val="03485C"/>
                </a:solidFill>
                <a:latin typeface="Gill Sans MT" panose="020B0502020104020203" pitchFamily="34" charset="0"/>
                <a:ea typeface="Oswald"/>
                <a:cs typeface="Oswald"/>
                <a:sym typeface="Oswald"/>
              </a:rPr>
              <a:t>haracters?</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96" name="Google Shape;96;p5"/>
          <p:cNvSpPr txBox="1"/>
          <p:nvPr/>
        </p:nvSpPr>
        <p:spPr>
          <a:xfrm>
            <a:off x="4471601" y="1181354"/>
            <a:ext cx="4134838" cy="800189"/>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03485C"/>
                </a:solidFill>
                <a:latin typeface="Gill Sans MT" panose="020B0502020104020203" pitchFamily="34" charset="0"/>
                <a:sym typeface="Arial"/>
              </a:rPr>
              <a:t>Try to have as few as possible, so that you can focus on developing them.</a:t>
            </a:r>
            <a:endParaRPr sz="2000" b="0" i="0" u="none" strike="noStrike" cap="none" dirty="0">
              <a:solidFill>
                <a:srgbClr val="03485C"/>
              </a:solidFill>
              <a:latin typeface="Gill Sans MT" panose="020B0502020104020203" pitchFamily="34" charset="0"/>
              <a:sym typeface="Arial"/>
            </a:endParaRPr>
          </a:p>
        </p:txBody>
      </p:sp>
      <p:sp>
        <p:nvSpPr>
          <p:cNvPr id="97" name="Google Shape;97;p5"/>
          <p:cNvSpPr txBox="1"/>
          <p:nvPr/>
        </p:nvSpPr>
        <p:spPr>
          <a:xfrm>
            <a:off x="190311" y="2350639"/>
            <a:ext cx="4381690" cy="1223382"/>
          </a:xfrm>
          <a:prstGeom prst="rect">
            <a:avLst/>
          </a:prstGeom>
          <a:noFill/>
          <a:ln>
            <a:noFill/>
          </a:ln>
        </p:spPr>
        <p:txBody>
          <a:bodyPr spcFirstLastPara="1" wrap="square" lIns="91425" tIns="91425" rIns="91425" bIns="91425" anchor="t" anchorCtr="0">
            <a:spAutoFit/>
          </a:bodyPr>
          <a:lstStyle/>
          <a:p>
            <a:pPr marL="0" marR="0" lvl="0" indent="0"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Examples of Character </a:t>
            </a:r>
            <a:r>
              <a:rPr lang="en" sz="2500" b="1" dirty="0">
                <a:solidFill>
                  <a:srgbClr val="03485C"/>
                </a:solidFill>
                <a:latin typeface="Gill Sans MT" panose="020B0502020104020203" pitchFamily="34" charset="0"/>
                <a:ea typeface="Oswald"/>
                <a:cs typeface="Oswald"/>
                <a:sym typeface="Oswald"/>
              </a:rPr>
              <a:t>P</a:t>
            </a:r>
            <a:r>
              <a:rPr lang="en" sz="2500" b="1" i="0" u="none" strike="noStrike" cap="none" dirty="0">
                <a:solidFill>
                  <a:srgbClr val="03485C"/>
                </a:solidFill>
                <a:latin typeface="Gill Sans MT" panose="020B0502020104020203" pitchFamily="34" charset="0"/>
                <a:ea typeface="Oswald"/>
                <a:cs typeface="Oswald"/>
                <a:sym typeface="Oswald"/>
              </a:rPr>
              <a:t>airings</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98" name="Google Shape;98;p5"/>
          <p:cNvSpPr txBox="1"/>
          <p:nvPr/>
        </p:nvSpPr>
        <p:spPr>
          <a:xfrm>
            <a:off x="106069" y="3306870"/>
            <a:ext cx="2766300" cy="1415742"/>
          </a:xfrm>
          <a:prstGeom prst="rect">
            <a:avLst/>
          </a:prstGeom>
          <a:noFill/>
          <a:ln>
            <a:noFill/>
          </a:ln>
        </p:spPr>
        <p:txBody>
          <a:bodyPr spcFirstLastPara="1" wrap="square" lIns="91425" tIns="91425" rIns="91425" bIns="91425" anchor="t" anchorCtr="0">
            <a:spAutoFit/>
          </a:bodyPr>
          <a:lstStyle/>
          <a:p>
            <a:pPr marL="457200" marR="0" lvl="0" indent="-342900" rtl="0">
              <a:lnSpc>
                <a:spcPct val="100000"/>
              </a:lnSpc>
              <a:spcBef>
                <a:spcPts val="0"/>
              </a:spcBef>
              <a:spcAft>
                <a:spcPts val="0"/>
              </a:spcAft>
              <a:buClr>
                <a:srgbClr val="03485C"/>
              </a:buClr>
              <a:buSzPts val="1800"/>
              <a:buFont typeface="Arial"/>
              <a:buChar char="●"/>
            </a:pPr>
            <a:r>
              <a:rPr lang="en" sz="2000" b="0" i="0" u="none" strike="noStrike" cap="none" dirty="0">
                <a:solidFill>
                  <a:srgbClr val="03485C"/>
                </a:solidFill>
                <a:latin typeface="Gill Sans MT" panose="020B0502020104020203" pitchFamily="34" charset="0"/>
                <a:sym typeface="Arial"/>
              </a:rPr>
              <a:t>Parent and Child</a:t>
            </a:r>
            <a:endParaRPr sz="2000" b="0" i="0" u="none" strike="noStrike" cap="none" dirty="0">
              <a:solidFill>
                <a:srgbClr val="03485C"/>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03485C"/>
              </a:buClr>
              <a:buSzPts val="1800"/>
              <a:buFont typeface="Arial"/>
              <a:buChar char="●"/>
            </a:pPr>
            <a:r>
              <a:rPr lang="en" sz="2000" b="0" i="0" u="none" strike="noStrike" cap="none" dirty="0">
                <a:solidFill>
                  <a:srgbClr val="03485C"/>
                </a:solidFill>
                <a:latin typeface="Gill Sans MT" panose="020B0502020104020203" pitchFamily="34" charset="0"/>
                <a:sym typeface="Arial"/>
              </a:rPr>
              <a:t>Friends</a:t>
            </a:r>
            <a:endParaRPr sz="2000" b="0" i="0" u="none" strike="noStrike" cap="none" dirty="0">
              <a:solidFill>
                <a:srgbClr val="03485C"/>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03485C"/>
              </a:buClr>
              <a:buSzPts val="1800"/>
              <a:buFont typeface="Arial"/>
              <a:buChar char="●"/>
            </a:pPr>
            <a:r>
              <a:rPr lang="en" sz="2000" b="0" i="0" u="none" strike="noStrike" cap="none" dirty="0">
                <a:solidFill>
                  <a:srgbClr val="03485C"/>
                </a:solidFill>
                <a:latin typeface="Gill Sans MT" panose="020B0502020104020203" pitchFamily="34" charset="0"/>
                <a:sym typeface="Arial"/>
              </a:rPr>
              <a:t>Romantic interests</a:t>
            </a:r>
            <a:endParaRPr sz="2000" b="0" i="0" u="none" strike="noStrike" cap="none" dirty="0">
              <a:solidFill>
                <a:srgbClr val="03485C"/>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03485C"/>
              </a:buClr>
              <a:buSzPts val="1800"/>
              <a:buFont typeface="Arial"/>
              <a:buChar char="●"/>
            </a:pPr>
            <a:r>
              <a:rPr lang="en" sz="2000" b="0" i="0" u="none" strike="noStrike" cap="none" dirty="0">
                <a:solidFill>
                  <a:srgbClr val="03485C"/>
                </a:solidFill>
                <a:latin typeface="Gill Sans MT" panose="020B0502020104020203" pitchFamily="34" charset="0"/>
                <a:sym typeface="Arial"/>
              </a:rPr>
              <a:t>Partnership</a:t>
            </a:r>
            <a:endParaRPr sz="2000" b="0" i="0" u="none" strike="noStrike" cap="none" dirty="0">
              <a:solidFill>
                <a:srgbClr val="03485C"/>
              </a:solidFill>
              <a:latin typeface="Gill Sans MT" panose="020B0502020104020203" pitchFamily="34" charset="0"/>
              <a:sym typeface="Arial"/>
            </a:endParaRPr>
          </a:p>
        </p:txBody>
      </p:sp>
      <p:sp>
        <p:nvSpPr>
          <p:cNvPr id="99" name="Google Shape;99;p5"/>
          <p:cNvSpPr txBox="1"/>
          <p:nvPr/>
        </p:nvSpPr>
        <p:spPr>
          <a:xfrm>
            <a:off x="4471601" y="2341294"/>
            <a:ext cx="4672399" cy="1223382"/>
          </a:xfrm>
          <a:prstGeom prst="rect">
            <a:avLst/>
          </a:prstGeom>
          <a:noFill/>
          <a:ln>
            <a:noFill/>
          </a:ln>
        </p:spPr>
        <p:txBody>
          <a:bodyPr spcFirstLastPara="1" wrap="square" lIns="91425" tIns="91425" rIns="91425" bIns="91425" anchor="t" anchorCtr="0">
            <a:spAutoFit/>
          </a:bodyPr>
          <a:lstStyle/>
          <a:p>
            <a:pPr marL="0" marR="0" lvl="0" indent="0"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Why are Character Pairings Important?</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100" name="Google Shape;100;p5"/>
          <p:cNvSpPr txBox="1"/>
          <p:nvPr/>
        </p:nvSpPr>
        <p:spPr>
          <a:xfrm>
            <a:off x="4481735" y="3347496"/>
            <a:ext cx="4281291" cy="1107965"/>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03485C"/>
                </a:solidFill>
                <a:latin typeface="Gill Sans MT" panose="020B0502020104020203" pitchFamily="34" charset="0"/>
                <a:sym typeface="Arial"/>
              </a:rPr>
              <a:t>The relationships between characters may affect the storyline or goal achieved by the end of the game.</a:t>
            </a:r>
            <a:endParaRPr sz="2000" b="0" i="0" u="none" strike="noStrike" cap="none" dirty="0">
              <a:solidFill>
                <a:srgbClr val="03485C"/>
              </a:solidFill>
              <a:latin typeface="Gill Sans MT" panose="020B0502020104020203"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97236"/>
        </a:solidFill>
        <a:effectLst/>
      </p:bgPr>
    </p:bg>
    <p:spTree>
      <p:nvGrpSpPr>
        <p:cNvPr id="1" name="Shape 104"/>
        <p:cNvGrpSpPr/>
        <p:nvPr/>
      </p:nvGrpSpPr>
      <p:grpSpPr>
        <a:xfrm>
          <a:off x="0" y="0"/>
          <a:ext cx="0" cy="0"/>
          <a:chOff x="0" y="0"/>
          <a:chExt cx="0" cy="0"/>
        </a:xfrm>
      </p:grpSpPr>
      <p:sp>
        <p:nvSpPr>
          <p:cNvPr id="105" name="Google Shape;105;p6"/>
          <p:cNvSpPr txBox="1"/>
          <p:nvPr/>
        </p:nvSpPr>
        <p:spPr>
          <a:xfrm>
            <a:off x="2595934" y="55350"/>
            <a:ext cx="3929331"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20"/>
              <a:buFont typeface="Arial"/>
              <a:buNone/>
            </a:pPr>
            <a:r>
              <a:rPr lang="en" sz="3600" b="1" i="0" u="none" strike="noStrike" cap="none" dirty="0">
                <a:solidFill>
                  <a:srgbClr val="6FA8DC"/>
                </a:solidFill>
                <a:latin typeface="Gill Sans MT" panose="020B0502020104020203" pitchFamily="34" charset="0"/>
                <a:ea typeface="Oswald"/>
                <a:cs typeface="Oswald"/>
                <a:sym typeface="Oswald"/>
              </a:rPr>
              <a:t>Story Overview</a:t>
            </a:r>
            <a:endParaRPr sz="3600" b="1" i="0" u="none" strike="noStrike" cap="none" dirty="0">
              <a:solidFill>
                <a:srgbClr val="6FA8DC"/>
              </a:solidFill>
              <a:latin typeface="Gill Sans MT" panose="020B0502020104020203" pitchFamily="34" charset="0"/>
              <a:ea typeface="Oswald"/>
              <a:cs typeface="Oswald"/>
              <a:sym typeface="Oswald"/>
            </a:endParaRPr>
          </a:p>
        </p:txBody>
      </p:sp>
      <p:sp>
        <p:nvSpPr>
          <p:cNvPr id="106" name="Google Shape;106;p6"/>
          <p:cNvSpPr txBox="1"/>
          <p:nvPr/>
        </p:nvSpPr>
        <p:spPr>
          <a:xfrm>
            <a:off x="444460" y="883725"/>
            <a:ext cx="4302947"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6FA8DC"/>
                </a:solidFill>
                <a:latin typeface="Gill Sans MT" panose="020B0502020104020203" pitchFamily="34" charset="0"/>
                <a:ea typeface="Oswald"/>
                <a:cs typeface="Oswald"/>
                <a:sym typeface="Oswald"/>
              </a:rPr>
              <a:t>What is a Story </a:t>
            </a:r>
            <a:r>
              <a:rPr lang="en" sz="2500" b="1" dirty="0">
                <a:solidFill>
                  <a:srgbClr val="6FA8DC"/>
                </a:solidFill>
                <a:latin typeface="Gill Sans MT" panose="020B0502020104020203" pitchFamily="34" charset="0"/>
                <a:ea typeface="Oswald"/>
                <a:cs typeface="Oswald"/>
                <a:sym typeface="Oswald"/>
              </a:rPr>
              <a:t>O</a:t>
            </a:r>
            <a:r>
              <a:rPr lang="en" sz="2500" b="1" i="0" u="none" strike="noStrike" cap="none" dirty="0">
                <a:solidFill>
                  <a:srgbClr val="6FA8DC"/>
                </a:solidFill>
                <a:latin typeface="Gill Sans MT" panose="020B0502020104020203" pitchFamily="34" charset="0"/>
                <a:ea typeface="Oswald"/>
                <a:cs typeface="Oswald"/>
                <a:sym typeface="Oswald"/>
              </a:rPr>
              <a:t>verview</a:t>
            </a:r>
            <a:endParaRPr sz="2500" b="1" i="0" u="none" strike="noStrike" cap="none" dirty="0">
              <a:solidFill>
                <a:srgbClr val="6FA8DC"/>
              </a:solidFill>
              <a:latin typeface="Gill Sans MT" panose="020B0502020104020203" pitchFamily="34" charset="0"/>
              <a:ea typeface="Oswald"/>
              <a:cs typeface="Oswald"/>
              <a:sym typeface="Oswald"/>
            </a:endParaRPr>
          </a:p>
        </p:txBody>
      </p:sp>
      <p:sp>
        <p:nvSpPr>
          <p:cNvPr id="107" name="Google Shape;107;p6"/>
          <p:cNvSpPr txBox="1"/>
          <p:nvPr/>
        </p:nvSpPr>
        <p:spPr>
          <a:xfrm>
            <a:off x="506947" y="1434511"/>
            <a:ext cx="3000000" cy="800189"/>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FFFFFF"/>
                </a:solidFill>
                <a:latin typeface="Gill Sans MT" panose="020B0502020104020203" pitchFamily="34" charset="0"/>
                <a:sym typeface="Arial"/>
              </a:rPr>
              <a:t>Summary of the story line at each of its key parts.</a:t>
            </a:r>
            <a:endParaRPr sz="2000" b="0" i="0" u="none" strike="noStrike" cap="none" dirty="0">
              <a:solidFill>
                <a:srgbClr val="FFFFFF"/>
              </a:solidFill>
              <a:latin typeface="Gill Sans MT" panose="020B0502020104020203" pitchFamily="34" charset="0"/>
              <a:sym typeface="Arial"/>
            </a:endParaRPr>
          </a:p>
        </p:txBody>
      </p:sp>
      <p:sp>
        <p:nvSpPr>
          <p:cNvPr id="108" name="Google Shape;108;p6"/>
          <p:cNvSpPr txBox="1"/>
          <p:nvPr/>
        </p:nvSpPr>
        <p:spPr>
          <a:xfrm>
            <a:off x="4970094" y="883724"/>
            <a:ext cx="4005906"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6FA8DC"/>
                </a:solidFill>
                <a:latin typeface="Gill Sans MT" panose="020B0502020104020203" pitchFamily="34" charset="0"/>
                <a:ea typeface="Oswald"/>
                <a:cs typeface="Oswald"/>
                <a:sym typeface="Oswald"/>
              </a:rPr>
              <a:t>What is Story </a:t>
            </a:r>
            <a:r>
              <a:rPr lang="en" sz="2500" b="1" dirty="0">
                <a:solidFill>
                  <a:srgbClr val="6FA8DC"/>
                </a:solidFill>
                <a:latin typeface="Gill Sans MT" panose="020B0502020104020203" pitchFamily="34" charset="0"/>
                <a:ea typeface="Oswald"/>
                <a:cs typeface="Oswald"/>
                <a:sym typeface="Oswald"/>
              </a:rPr>
              <a:t>S</a:t>
            </a:r>
            <a:r>
              <a:rPr lang="en" sz="2500" b="1" i="0" u="none" strike="noStrike" cap="none" dirty="0">
                <a:solidFill>
                  <a:srgbClr val="6FA8DC"/>
                </a:solidFill>
                <a:latin typeface="Gill Sans MT" panose="020B0502020104020203" pitchFamily="34" charset="0"/>
                <a:ea typeface="Oswald"/>
                <a:cs typeface="Oswald"/>
                <a:sym typeface="Oswald"/>
              </a:rPr>
              <a:t>tructure</a:t>
            </a:r>
            <a:endParaRPr sz="2500" b="1" i="0" u="none" strike="noStrike" cap="none" dirty="0">
              <a:solidFill>
                <a:srgbClr val="6FA8DC"/>
              </a:solidFill>
              <a:latin typeface="Gill Sans MT" panose="020B0502020104020203" pitchFamily="34" charset="0"/>
              <a:ea typeface="Oswald"/>
              <a:cs typeface="Oswald"/>
              <a:sym typeface="Oswald"/>
            </a:endParaRPr>
          </a:p>
        </p:txBody>
      </p:sp>
      <p:sp>
        <p:nvSpPr>
          <p:cNvPr id="109" name="Google Shape;109;p6"/>
          <p:cNvSpPr txBox="1"/>
          <p:nvPr/>
        </p:nvSpPr>
        <p:spPr>
          <a:xfrm>
            <a:off x="5025264" y="1402736"/>
            <a:ext cx="3877575" cy="1107965"/>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FFFFFF"/>
                </a:solidFill>
                <a:latin typeface="Gill Sans MT" panose="020B0502020104020203" pitchFamily="34" charset="0"/>
                <a:sym typeface="Arial"/>
              </a:rPr>
              <a:t>The order in which the story is told, broken up into different sections.</a:t>
            </a:r>
            <a:endParaRPr sz="2000" b="0" i="0" u="none" strike="noStrike" cap="none" dirty="0">
              <a:solidFill>
                <a:srgbClr val="FFFFFF"/>
              </a:solidFill>
              <a:latin typeface="Gill Sans MT" panose="020B0502020104020203" pitchFamily="34" charset="0"/>
              <a:sym typeface="Arial"/>
            </a:endParaRPr>
          </a:p>
        </p:txBody>
      </p:sp>
      <p:sp>
        <p:nvSpPr>
          <p:cNvPr id="110" name="Google Shape;110;p6"/>
          <p:cNvSpPr txBox="1"/>
          <p:nvPr/>
        </p:nvSpPr>
        <p:spPr>
          <a:xfrm>
            <a:off x="2527161" y="2434224"/>
            <a:ext cx="4089678"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6FA8DC"/>
                </a:solidFill>
                <a:latin typeface="Gill Sans MT" panose="020B0502020104020203" pitchFamily="34" charset="0"/>
                <a:ea typeface="Oswald"/>
                <a:cs typeface="Oswald"/>
                <a:sym typeface="Oswald"/>
              </a:rPr>
              <a:t>Example Story </a:t>
            </a:r>
            <a:r>
              <a:rPr lang="en" sz="2500" b="1" dirty="0">
                <a:solidFill>
                  <a:srgbClr val="6FA8DC"/>
                </a:solidFill>
                <a:latin typeface="Gill Sans MT" panose="020B0502020104020203" pitchFamily="34" charset="0"/>
                <a:ea typeface="Oswald"/>
                <a:cs typeface="Oswald"/>
                <a:sym typeface="Oswald"/>
              </a:rPr>
              <a:t>S</a:t>
            </a:r>
            <a:r>
              <a:rPr lang="en" sz="2500" b="1" i="0" u="none" strike="noStrike" cap="none" dirty="0">
                <a:solidFill>
                  <a:srgbClr val="6FA8DC"/>
                </a:solidFill>
                <a:latin typeface="Gill Sans MT" panose="020B0502020104020203" pitchFamily="34" charset="0"/>
                <a:ea typeface="Oswald"/>
                <a:cs typeface="Oswald"/>
                <a:sym typeface="Oswald"/>
              </a:rPr>
              <a:t>tructure</a:t>
            </a:r>
            <a:endParaRPr sz="2500" b="1" i="0" u="none" strike="noStrike" cap="none" dirty="0">
              <a:solidFill>
                <a:srgbClr val="6FA8DC"/>
              </a:solidFill>
              <a:latin typeface="Gill Sans MT" panose="020B0502020104020203" pitchFamily="34" charset="0"/>
              <a:ea typeface="Oswald"/>
              <a:cs typeface="Oswald"/>
              <a:sym typeface="Oswald"/>
            </a:endParaRPr>
          </a:p>
        </p:txBody>
      </p:sp>
      <p:sp>
        <p:nvSpPr>
          <p:cNvPr id="111" name="Google Shape;111;p6"/>
          <p:cNvSpPr txBox="1"/>
          <p:nvPr/>
        </p:nvSpPr>
        <p:spPr>
          <a:xfrm>
            <a:off x="145199" y="3007985"/>
            <a:ext cx="8830800" cy="203129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2000" b="1" i="0" u="sng" strike="noStrike" cap="none" dirty="0">
                <a:solidFill>
                  <a:srgbClr val="FFFFFF"/>
                </a:solidFill>
                <a:latin typeface="Gill Sans MT" panose="020B0502020104020203" pitchFamily="34" charset="0"/>
                <a:sym typeface="Arial"/>
              </a:rPr>
              <a:t>Freytag’s Pyramid</a:t>
            </a:r>
            <a:endParaRPr sz="2000" b="1" i="0" u="sng" strike="noStrike" cap="none" dirty="0">
              <a:solidFill>
                <a:srgbClr val="FFFFFF"/>
              </a:solidFill>
              <a:latin typeface="Gill Sans MT" panose="020B0502020104020203" pitchFamily="34" charset="0"/>
              <a:sym typeface="Arial"/>
            </a:endParaRPr>
          </a:p>
          <a:p>
            <a:pPr marL="457200" marR="0" lvl="0" indent="-342900" algn="ctr" rtl="0">
              <a:lnSpc>
                <a:spcPct val="100000"/>
              </a:lnSpc>
              <a:spcBef>
                <a:spcPts val="0"/>
              </a:spcBef>
              <a:spcAft>
                <a:spcPts val="0"/>
              </a:spcAft>
              <a:buClr>
                <a:srgbClr val="FFFFFF"/>
              </a:buClr>
              <a:buSzPts val="1800"/>
              <a:buFont typeface="Arial"/>
              <a:buChar char="●"/>
            </a:pPr>
            <a:r>
              <a:rPr lang="en" sz="2000" b="0" i="0" u="none" strike="noStrike" cap="none" dirty="0">
                <a:solidFill>
                  <a:srgbClr val="FFFFFF"/>
                </a:solidFill>
                <a:latin typeface="Gill Sans MT" panose="020B0502020104020203" pitchFamily="34" charset="0"/>
                <a:sym typeface="Arial"/>
              </a:rPr>
              <a:t>Exposition - Explains the background of the story</a:t>
            </a:r>
            <a:endParaRPr sz="2000" b="0" i="0" u="none" strike="noStrike" cap="none" dirty="0">
              <a:solidFill>
                <a:srgbClr val="FFFFFF"/>
              </a:solidFill>
              <a:latin typeface="Gill Sans MT" panose="020B0502020104020203" pitchFamily="34" charset="0"/>
              <a:sym typeface="Arial"/>
            </a:endParaRPr>
          </a:p>
          <a:p>
            <a:pPr marL="457200" marR="0" lvl="0" indent="-342900" algn="ctr" rtl="0">
              <a:lnSpc>
                <a:spcPct val="100000"/>
              </a:lnSpc>
              <a:spcBef>
                <a:spcPts val="0"/>
              </a:spcBef>
              <a:spcAft>
                <a:spcPts val="0"/>
              </a:spcAft>
              <a:buClr>
                <a:srgbClr val="FFFFFF"/>
              </a:buClr>
              <a:buSzPts val="1800"/>
              <a:buFont typeface="Arial"/>
              <a:buChar char="●"/>
            </a:pPr>
            <a:r>
              <a:rPr lang="en" sz="2000" b="0" i="0" u="none" strike="noStrike" cap="none" dirty="0">
                <a:solidFill>
                  <a:srgbClr val="FFFFFF"/>
                </a:solidFill>
                <a:latin typeface="Gill Sans MT" panose="020B0502020104020203" pitchFamily="34" charset="0"/>
                <a:sym typeface="Arial"/>
              </a:rPr>
              <a:t>Rising Action - Sets the story into motion </a:t>
            </a:r>
            <a:endParaRPr sz="2000" b="0" i="0" u="none" strike="noStrike" cap="none" dirty="0">
              <a:solidFill>
                <a:srgbClr val="FFFFFF"/>
              </a:solidFill>
              <a:latin typeface="Gill Sans MT" panose="020B0502020104020203" pitchFamily="34" charset="0"/>
              <a:sym typeface="Arial"/>
            </a:endParaRPr>
          </a:p>
          <a:p>
            <a:pPr marL="457200" marR="0" lvl="0" indent="-342900" algn="ctr" rtl="0">
              <a:lnSpc>
                <a:spcPct val="100000"/>
              </a:lnSpc>
              <a:spcBef>
                <a:spcPts val="0"/>
              </a:spcBef>
              <a:spcAft>
                <a:spcPts val="0"/>
              </a:spcAft>
              <a:buClr>
                <a:srgbClr val="FFFFFF"/>
              </a:buClr>
              <a:buSzPts val="1800"/>
              <a:buFont typeface="Arial"/>
              <a:buChar char="●"/>
            </a:pPr>
            <a:r>
              <a:rPr lang="en" sz="2000" b="0" i="0" u="none" strike="noStrike" cap="none" dirty="0">
                <a:solidFill>
                  <a:srgbClr val="FFFFFF"/>
                </a:solidFill>
                <a:latin typeface="Gill Sans MT" panose="020B0502020104020203" pitchFamily="34" charset="0"/>
                <a:sym typeface="Arial"/>
              </a:rPr>
              <a:t>Climax - Tipping point of the story, will or won’t they achieve their goal</a:t>
            </a:r>
            <a:endParaRPr sz="2000" b="0" i="0" u="none" strike="noStrike" cap="none" dirty="0">
              <a:solidFill>
                <a:srgbClr val="FFFFFF"/>
              </a:solidFill>
              <a:latin typeface="Gill Sans MT" panose="020B0502020104020203" pitchFamily="34" charset="0"/>
              <a:sym typeface="Arial"/>
            </a:endParaRPr>
          </a:p>
          <a:p>
            <a:pPr marL="457200" marR="0" lvl="0" indent="-342900" algn="ctr" rtl="0">
              <a:lnSpc>
                <a:spcPct val="100000"/>
              </a:lnSpc>
              <a:spcBef>
                <a:spcPts val="0"/>
              </a:spcBef>
              <a:spcAft>
                <a:spcPts val="0"/>
              </a:spcAft>
              <a:buClr>
                <a:srgbClr val="FFFFFF"/>
              </a:buClr>
              <a:buSzPts val="1800"/>
              <a:buFont typeface="Arial"/>
              <a:buChar char="●"/>
            </a:pPr>
            <a:r>
              <a:rPr lang="en" sz="2000" b="0" i="0" u="none" strike="noStrike" cap="none" dirty="0">
                <a:solidFill>
                  <a:srgbClr val="FFFFFF"/>
                </a:solidFill>
                <a:latin typeface="Gill Sans MT" panose="020B0502020104020203" pitchFamily="34" charset="0"/>
                <a:sym typeface="Arial"/>
              </a:rPr>
              <a:t>Falling Action - Shows the after effects of the climax</a:t>
            </a:r>
            <a:endParaRPr sz="2000" b="0" i="0" u="none" strike="noStrike" cap="none" dirty="0">
              <a:solidFill>
                <a:srgbClr val="FFFFFF"/>
              </a:solidFill>
              <a:latin typeface="Gill Sans MT" panose="020B0502020104020203" pitchFamily="34" charset="0"/>
              <a:sym typeface="Arial"/>
            </a:endParaRPr>
          </a:p>
          <a:p>
            <a:pPr marL="457200" marR="0" lvl="0" indent="-342900" algn="ctr" rtl="0">
              <a:lnSpc>
                <a:spcPct val="100000"/>
              </a:lnSpc>
              <a:spcBef>
                <a:spcPts val="0"/>
              </a:spcBef>
              <a:spcAft>
                <a:spcPts val="0"/>
              </a:spcAft>
              <a:buClr>
                <a:srgbClr val="FFFFFF"/>
              </a:buClr>
              <a:buSzPts val="1800"/>
              <a:buFont typeface="Arial"/>
              <a:buChar char="●"/>
            </a:pPr>
            <a:r>
              <a:rPr lang="en" sz="2000" b="0" i="0" u="none" strike="noStrike" cap="none" dirty="0">
                <a:solidFill>
                  <a:srgbClr val="FFFFFF"/>
                </a:solidFill>
                <a:latin typeface="Gill Sans MT" panose="020B0502020104020203" pitchFamily="34" charset="0"/>
                <a:sym typeface="Arial"/>
              </a:rPr>
              <a:t>Resolution - Shows the longer lasting effects of the climax</a:t>
            </a:r>
            <a:endParaRPr sz="2000" b="0" i="0" u="none" strike="noStrike" cap="none" dirty="0">
              <a:solidFill>
                <a:srgbClr val="FFFFFF"/>
              </a:solidFill>
              <a:latin typeface="Gill Sans MT" panose="020B0502020104020203"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15"/>
        </a:solidFill>
        <a:effectLst/>
      </p:bgPr>
    </p:bg>
    <p:spTree>
      <p:nvGrpSpPr>
        <p:cNvPr id="1" name="Shape 115"/>
        <p:cNvGrpSpPr/>
        <p:nvPr/>
      </p:nvGrpSpPr>
      <p:grpSpPr>
        <a:xfrm>
          <a:off x="0" y="0"/>
          <a:ext cx="0" cy="0"/>
          <a:chOff x="0" y="0"/>
          <a:chExt cx="0" cy="0"/>
        </a:xfrm>
      </p:grpSpPr>
      <p:sp>
        <p:nvSpPr>
          <p:cNvPr id="116" name="Google Shape;116;p7"/>
          <p:cNvSpPr txBox="1"/>
          <p:nvPr/>
        </p:nvSpPr>
        <p:spPr>
          <a:xfrm>
            <a:off x="3206519" y="0"/>
            <a:ext cx="2373661"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20"/>
              <a:buFont typeface="Arial"/>
              <a:buNone/>
            </a:pPr>
            <a:r>
              <a:rPr lang="en" sz="3600" b="1" i="0" u="none" strike="noStrike" cap="none" dirty="0">
                <a:solidFill>
                  <a:srgbClr val="03485C"/>
                </a:solidFill>
                <a:latin typeface="Gill Sans MT" panose="020B0502020104020203" pitchFamily="34" charset="0"/>
                <a:ea typeface="Oswald"/>
                <a:cs typeface="Oswald"/>
                <a:sym typeface="Oswald"/>
              </a:rPr>
              <a:t>Gameplay</a:t>
            </a:r>
            <a:endParaRPr sz="3600" b="1" i="0" u="none" strike="noStrike" cap="none" dirty="0">
              <a:solidFill>
                <a:srgbClr val="03485C"/>
              </a:solidFill>
              <a:latin typeface="Gill Sans MT" panose="020B0502020104020203" pitchFamily="34" charset="0"/>
              <a:ea typeface="Oswald"/>
              <a:cs typeface="Oswald"/>
              <a:sym typeface="Oswald"/>
            </a:endParaRPr>
          </a:p>
        </p:txBody>
      </p:sp>
      <p:sp>
        <p:nvSpPr>
          <p:cNvPr id="117" name="Google Shape;117;p7"/>
          <p:cNvSpPr txBox="1"/>
          <p:nvPr/>
        </p:nvSpPr>
        <p:spPr>
          <a:xfrm>
            <a:off x="317099" y="1168782"/>
            <a:ext cx="4030952" cy="122338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Why are Gameplay </a:t>
            </a:r>
            <a:r>
              <a:rPr lang="en" sz="2500" b="1" dirty="0">
                <a:solidFill>
                  <a:srgbClr val="03485C"/>
                </a:solidFill>
                <a:latin typeface="Gill Sans MT" panose="020B0502020104020203" pitchFamily="34" charset="0"/>
                <a:ea typeface="Oswald"/>
                <a:cs typeface="Oswald"/>
                <a:sym typeface="Oswald"/>
              </a:rPr>
              <a:t>R</a:t>
            </a:r>
            <a:r>
              <a:rPr lang="en" sz="2500" b="1" i="0" u="none" strike="noStrike" cap="none" dirty="0">
                <a:solidFill>
                  <a:srgbClr val="03485C"/>
                </a:solidFill>
                <a:latin typeface="Gill Sans MT" panose="020B0502020104020203" pitchFamily="34" charset="0"/>
                <a:ea typeface="Oswald"/>
                <a:cs typeface="Oswald"/>
                <a:sym typeface="Oswald"/>
              </a:rPr>
              <a:t>ules </a:t>
            </a:r>
            <a:r>
              <a:rPr lang="en" sz="2500" b="1" dirty="0">
                <a:solidFill>
                  <a:srgbClr val="03485C"/>
                </a:solidFill>
                <a:latin typeface="Gill Sans MT" panose="020B0502020104020203" pitchFamily="34" charset="0"/>
                <a:ea typeface="Oswald"/>
                <a:cs typeface="Oswald"/>
                <a:sym typeface="Oswald"/>
              </a:rPr>
              <a:t>I</a:t>
            </a:r>
            <a:r>
              <a:rPr lang="en" sz="2500" b="1" i="0" u="none" strike="noStrike" cap="none" dirty="0">
                <a:solidFill>
                  <a:srgbClr val="03485C"/>
                </a:solidFill>
                <a:latin typeface="Gill Sans MT" panose="020B0502020104020203" pitchFamily="34" charset="0"/>
                <a:ea typeface="Oswald"/>
                <a:cs typeface="Oswald"/>
                <a:sym typeface="Oswald"/>
              </a:rPr>
              <a:t>mportant?</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118" name="Google Shape;118;p7"/>
          <p:cNvSpPr txBox="1"/>
          <p:nvPr/>
        </p:nvSpPr>
        <p:spPr>
          <a:xfrm>
            <a:off x="304094" y="2176450"/>
            <a:ext cx="3766800" cy="1107965"/>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FFFFFF"/>
                </a:solidFill>
                <a:latin typeface="Gill Sans MT" panose="020B0502020104020203" pitchFamily="34" charset="0"/>
                <a:sym typeface="Arial"/>
              </a:rPr>
              <a:t>The rules can provide the challenge of the game and give basic coding parameters</a:t>
            </a:r>
            <a:r>
              <a:rPr lang="en" sz="2000" dirty="0">
                <a:solidFill>
                  <a:srgbClr val="FFFFFF"/>
                </a:solidFill>
                <a:latin typeface="Gill Sans MT" panose="020B0502020104020203" pitchFamily="34" charset="0"/>
              </a:rPr>
              <a:t>.</a:t>
            </a:r>
            <a:endParaRPr sz="2000" b="0" i="0" u="none" strike="noStrike" cap="none" dirty="0">
              <a:solidFill>
                <a:srgbClr val="FFFFFF"/>
              </a:solidFill>
              <a:latin typeface="Gill Sans MT" panose="020B0502020104020203" pitchFamily="34" charset="0"/>
              <a:sym typeface="Arial"/>
            </a:endParaRPr>
          </a:p>
        </p:txBody>
      </p:sp>
      <p:sp>
        <p:nvSpPr>
          <p:cNvPr id="119" name="Google Shape;119;p7"/>
          <p:cNvSpPr txBox="1"/>
          <p:nvPr/>
        </p:nvSpPr>
        <p:spPr>
          <a:xfrm>
            <a:off x="4682532" y="1169137"/>
            <a:ext cx="4336579"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Gameplay Rules </a:t>
            </a:r>
            <a:r>
              <a:rPr lang="en" sz="2500" b="1" dirty="0">
                <a:solidFill>
                  <a:srgbClr val="03485C"/>
                </a:solidFill>
                <a:latin typeface="Gill Sans MT" panose="020B0502020104020203" pitchFamily="34" charset="0"/>
                <a:ea typeface="Oswald"/>
                <a:cs typeface="Oswald"/>
                <a:sym typeface="Oswald"/>
              </a:rPr>
              <a:t>E</a:t>
            </a:r>
            <a:r>
              <a:rPr lang="en" sz="2500" b="1" i="0" u="none" strike="noStrike" cap="none" dirty="0">
                <a:solidFill>
                  <a:srgbClr val="03485C"/>
                </a:solidFill>
                <a:latin typeface="Gill Sans MT" panose="020B0502020104020203" pitchFamily="34" charset="0"/>
                <a:ea typeface="Oswald"/>
                <a:cs typeface="Oswald"/>
                <a:sym typeface="Oswald"/>
              </a:rPr>
              <a:t>xamples: </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120" name="Google Shape;120;p7"/>
          <p:cNvSpPr txBox="1"/>
          <p:nvPr/>
        </p:nvSpPr>
        <p:spPr>
          <a:xfrm>
            <a:off x="4572000" y="1684293"/>
            <a:ext cx="3000000" cy="1415742"/>
          </a:xfrm>
          <a:prstGeom prst="rect">
            <a:avLst/>
          </a:prstGeom>
          <a:noFill/>
          <a:ln>
            <a:noFill/>
          </a:ln>
        </p:spPr>
        <p:txBody>
          <a:bodyPr spcFirstLastPara="1" wrap="square" lIns="91425" tIns="91425" rIns="91425" bIns="91425" anchor="t" anchorCtr="0">
            <a:spAutoFit/>
          </a:bodyPr>
          <a:lstStyle/>
          <a:p>
            <a:pPr marL="457200" marR="0" lvl="0" indent="-342900" rtl="0">
              <a:lnSpc>
                <a:spcPct val="100000"/>
              </a:lnSpc>
              <a:spcBef>
                <a:spcPts val="0"/>
              </a:spcBef>
              <a:spcAft>
                <a:spcPts val="0"/>
              </a:spcAft>
              <a:buClr>
                <a:srgbClr val="FFFFFF"/>
              </a:buClr>
              <a:buSzPts val="1800"/>
              <a:buFont typeface="Arial"/>
              <a:buChar char="●"/>
            </a:pPr>
            <a:r>
              <a:rPr lang="en" sz="2000" b="0" i="0" u="none" strike="noStrike" cap="none" dirty="0">
                <a:solidFill>
                  <a:srgbClr val="FFFFFF"/>
                </a:solidFill>
                <a:latin typeface="Gill Sans MT" panose="020B0502020104020203" pitchFamily="34" charset="0"/>
                <a:sym typeface="Arial"/>
              </a:rPr>
              <a:t>Leaving the play area results in death</a:t>
            </a:r>
            <a:endParaRPr sz="2000" b="0" i="0" u="none" strike="noStrike" cap="none" dirty="0">
              <a:solidFill>
                <a:srgbClr val="FFFFFF"/>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FFFFFF"/>
              </a:buClr>
              <a:buSzPts val="1800"/>
              <a:buFont typeface="Arial"/>
              <a:buChar char="●"/>
            </a:pPr>
            <a:r>
              <a:rPr lang="en" sz="2000" b="0" i="0" u="none" strike="noStrike" cap="none" dirty="0">
                <a:solidFill>
                  <a:srgbClr val="FFFFFF"/>
                </a:solidFill>
                <a:latin typeface="Gill Sans MT" panose="020B0502020104020203" pitchFamily="34" charset="0"/>
                <a:sym typeface="Arial"/>
              </a:rPr>
              <a:t>No friendly fire</a:t>
            </a:r>
            <a:endParaRPr sz="2000" b="0" i="0" u="none" strike="noStrike" cap="none" dirty="0">
              <a:solidFill>
                <a:srgbClr val="FFFFFF"/>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FFFFFF"/>
              </a:buClr>
              <a:buSzPts val="1800"/>
              <a:buFont typeface="Arial"/>
              <a:buChar char="●"/>
            </a:pPr>
            <a:r>
              <a:rPr lang="en" sz="2000" b="0" i="0" u="none" strike="noStrike" cap="none" dirty="0">
                <a:solidFill>
                  <a:srgbClr val="FFFFFF"/>
                </a:solidFill>
                <a:latin typeface="Gill Sans MT" panose="020B0502020104020203" pitchFamily="34" charset="0"/>
                <a:sym typeface="Arial"/>
              </a:rPr>
              <a:t>No restarts</a:t>
            </a:r>
            <a:endParaRPr sz="2000" b="0" i="0" u="none" strike="noStrike" cap="none" dirty="0">
              <a:solidFill>
                <a:srgbClr val="FFFFFF"/>
              </a:solidFill>
              <a:latin typeface="Gill Sans MT" panose="020B0502020104020203" pitchFamily="34" charset="0"/>
              <a:sym typeface="Arial"/>
            </a:endParaRPr>
          </a:p>
        </p:txBody>
      </p:sp>
      <p:sp>
        <p:nvSpPr>
          <p:cNvPr id="121" name="Google Shape;121;p7"/>
          <p:cNvSpPr txBox="1"/>
          <p:nvPr/>
        </p:nvSpPr>
        <p:spPr>
          <a:xfrm>
            <a:off x="317099" y="3278425"/>
            <a:ext cx="4254901"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What are </a:t>
            </a:r>
            <a:r>
              <a:rPr lang="en" sz="2500" b="1" dirty="0">
                <a:solidFill>
                  <a:srgbClr val="03485C"/>
                </a:solidFill>
                <a:latin typeface="Gill Sans MT" panose="020B0502020104020203" pitchFamily="34" charset="0"/>
                <a:ea typeface="Oswald"/>
                <a:cs typeface="Oswald"/>
                <a:sym typeface="Oswald"/>
              </a:rPr>
              <a:t>G</a:t>
            </a:r>
            <a:r>
              <a:rPr lang="en" sz="2500" b="1" i="0" u="none" strike="noStrike" cap="none" dirty="0">
                <a:solidFill>
                  <a:srgbClr val="03485C"/>
                </a:solidFill>
                <a:latin typeface="Gill Sans MT" panose="020B0502020104020203" pitchFamily="34" charset="0"/>
                <a:ea typeface="Oswald"/>
                <a:cs typeface="Oswald"/>
                <a:sym typeface="Oswald"/>
              </a:rPr>
              <a:t>ameplay </a:t>
            </a:r>
            <a:r>
              <a:rPr lang="en" sz="2500" b="1" dirty="0">
                <a:solidFill>
                  <a:srgbClr val="03485C"/>
                </a:solidFill>
                <a:latin typeface="Gill Sans MT" panose="020B0502020104020203" pitchFamily="34" charset="0"/>
                <a:ea typeface="Oswald"/>
                <a:cs typeface="Oswald"/>
                <a:sym typeface="Oswald"/>
              </a:rPr>
              <a:t>G</a:t>
            </a:r>
            <a:r>
              <a:rPr lang="en" sz="2500" b="1" i="0" u="none" strike="noStrike" cap="none" dirty="0">
                <a:solidFill>
                  <a:srgbClr val="03485C"/>
                </a:solidFill>
                <a:latin typeface="Gill Sans MT" panose="020B0502020104020203" pitchFamily="34" charset="0"/>
                <a:ea typeface="Oswald"/>
                <a:cs typeface="Oswald"/>
                <a:sym typeface="Oswald"/>
              </a:rPr>
              <a:t>oals?</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122" name="Google Shape;122;p7"/>
          <p:cNvSpPr txBox="1"/>
          <p:nvPr/>
        </p:nvSpPr>
        <p:spPr>
          <a:xfrm>
            <a:off x="356401" y="3827445"/>
            <a:ext cx="3991650" cy="800189"/>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FFFFFF"/>
                </a:solidFill>
                <a:latin typeface="Gill Sans MT" panose="020B0502020104020203" pitchFamily="34" charset="0"/>
                <a:sym typeface="Arial"/>
              </a:rPr>
              <a:t>What the player needs to achieve to pass the levels.</a:t>
            </a:r>
            <a:endParaRPr sz="2000" b="0" i="0" u="none" strike="noStrike" cap="none" dirty="0">
              <a:solidFill>
                <a:srgbClr val="FFFFFF"/>
              </a:solidFill>
              <a:latin typeface="Gill Sans MT" panose="020B0502020104020203" pitchFamily="34" charset="0"/>
              <a:sym typeface="Arial"/>
            </a:endParaRPr>
          </a:p>
        </p:txBody>
      </p:sp>
      <p:sp>
        <p:nvSpPr>
          <p:cNvPr id="123" name="Google Shape;123;p7"/>
          <p:cNvSpPr txBox="1"/>
          <p:nvPr/>
        </p:nvSpPr>
        <p:spPr>
          <a:xfrm>
            <a:off x="4739241" y="3278424"/>
            <a:ext cx="4223159"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Gameplay Goal </a:t>
            </a:r>
            <a:r>
              <a:rPr lang="en" sz="2500" b="1" dirty="0">
                <a:solidFill>
                  <a:srgbClr val="03485C"/>
                </a:solidFill>
                <a:latin typeface="Gill Sans MT" panose="020B0502020104020203" pitchFamily="34" charset="0"/>
                <a:ea typeface="Oswald"/>
                <a:cs typeface="Oswald"/>
                <a:sym typeface="Oswald"/>
              </a:rPr>
              <a:t>E</a:t>
            </a:r>
            <a:r>
              <a:rPr lang="en" sz="2500" b="1" i="0" u="none" strike="noStrike" cap="none" dirty="0">
                <a:solidFill>
                  <a:srgbClr val="03485C"/>
                </a:solidFill>
                <a:latin typeface="Gill Sans MT" panose="020B0502020104020203" pitchFamily="34" charset="0"/>
                <a:ea typeface="Oswald"/>
                <a:cs typeface="Oswald"/>
                <a:sym typeface="Oswald"/>
              </a:rPr>
              <a:t>xamples:</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124" name="Google Shape;124;p7"/>
          <p:cNvSpPr txBox="1"/>
          <p:nvPr/>
        </p:nvSpPr>
        <p:spPr>
          <a:xfrm>
            <a:off x="4739241" y="3727758"/>
            <a:ext cx="4048359" cy="1415742"/>
          </a:xfrm>
          <a:prstGeom prst="rect">
            <a:avLst/>
          </a:prstGeom>
          <a:noFill/>
          <a:ln>
            <a:noFill/>
          </a:ln>
        </p:spPr>
        <p:txBody>
          <a:bodyPr spcFirstLastPara="1" wrap="square" lIns="91425" tIns="91425" rIns="91425" bIns="91425" anchor="t" anchorCtr="0">
            <a:spAutoFit/>
          </a:bodyPr>
          <a:lstStyle/>
          <a:p>
            <a:pPr marL="457200" marR="0" lvl="0" indent="-342900" rtl="0">
              <a:lnSpc>
                <a:spcPct val="100000"/>
              </a:lnSpc>
              <a:spcBef>
                <a:spcPts val="0"/>
              </a:spcBef>
              <a:spcAft>
                <a:spcPts val="0"/>
              </a:spcAft>
              <a:buClr>
                <a:srgbClr val="FFFFFF"/>
              </a:buClr>
              <a:buSzPts val="1800"/>
              <a:buFont typeface="Arial"/>
              <a:buChar char="●"/>
            </a:pPr>
            <a:r>
              <a:rPr lang="en" sz="2000" b="0" i="0" u="none" strike="noStrike" cap="none" dirty="0">
                <a:solidFill>
                  <a:srgbClr val="FFFFFF"/>
                </a:solidFill>
                <a:latin typeface="Gill Sans MT" panose="020B0502020104020203" pitchFamily="34" charset="0"/>
                <a:sym typeface="Arial"/>
              </a:rPr>
              <a:t>Collecting an object</a:t>
            </a:r>
            <a:endParaRPr sz="2000" b="0" i="0" u="none" strike="noStrike" cap="none" dirty="0">
              <a:solidFill>
                <a:srgbClr val="FFFFFF"/>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FFFFFF"/>
              </a:buClr>
              <a:buSzPts val="1800"/>
              <a:buFont typeface="Arial"/>
              <a:buChar char="●"/>
            </a:pPr>
            <a:r>
              <a:rPr lang="en" sz="2000" b="0" i="0" u="none" strike="noStrike" cap="none" dirty="0">
                <a:solidFill>
                  <a:srgbClr val="FFFFFF"/>
                </a:solidFill>
                <a:latin typeface="Gill Sans MT" panose="020B0502020104020203" pitchFamily="34" charset="0"/>
                <a:sym typeface="Arial"/>
              </a:rPr>
              <a:t>Reaching a specific area</a:t>
            </a:r>
            <a:endParaRPr sz="2000" b="0" i="0" u="none" strike="noStrike" cap="none" dirty="0">
              <a:solidFill>
                <a:srgbClr val="FFFFFF"/>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FFFFFF"/>
              </a:buClr>
              <a:buSzPts val="1800"/>
              <a:buFont typeface="Arial"/>
              <a:buChar char="●"/>
            </a:pPr>
            <a:r>
              <a:rPr lang="en" sz="2000" b="0" i="0" u="none" strike="noStrike" cap="none" dirty="0">
                <a:solidFill>
                  <a:srgbClr val="FFFFFF"/>
                </a:solidFill>
                <a:latin typeface="Gill Sans MT" panose="020B0502020104020203" pitchFamily="34" charset="0"/>
                <a:sym typeface="Arial"/>
              </a:rPr>
              <a:t>Finishing all of the level objectives</a:t>
            </a:r>
            <a:endParaRPr sz="2000" b="0" i="0" u="none" strike="noStrike" cap="none" dirty="0">
              <a:solidFill>
                <a:srgbClr val="FFFFFF"/>
              </a:solidFill>
              <a:latin typeface="Gill Sans MT" panose="020B0502020104020203" pitchFamily="34" charset="0"/>
              <a:sym typeface="Arial"/>
            </a:endParaRPr>
          </a:p>
        </p:txBody>
      </p:sp>
      <p:sp>
        <p:nvSpPr>
          <p:cNvPr id="125" name="Google Shape;125;p7"/>
          <p:cNvSpPr txBox="1"/>
          <p:nvPr/>
        </p:nvSpPr>
        <p:spPr>
          <a:xfrm>
            <a:off x="3206518" y="609094"/>
            <a:ext cx="2373661" cy="78095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Medium"/>
                <a:cs typeface="Oswald Medium"/>
                <a:sym typeface="Oswald Medium"/>
              </a:rPr>
              <a:t>Rules + Goals</a:t>
            </a:r>
            <a:endParaRPr sz="2500" b="1" i="0" u="none" strike="noStrike" cap="none" dirty="0">
              <a:solidFill>
                <a:srgbClr val="03485C"/>
              </a:solidFill>
              <a:latin typeface="Gill Sans MT" panose="020B0502020104020203" pitchFamily="34" charset="0"/>
              <a:ea typeface="Oswald Medium"/>
              <a:cs typeface="Oswald Medium"/>
              <a:sym typeface="Oswald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957F"/>
        </a:solidFill>
        <a:effectLst/>
      </p:bgPr>
    </p:bg>
    <p:spTree>
      <p:nvGrpSpPr>
        <p:cNvPr id="1" name="Shape 129"/>
        <p:cNvGrpSpPr/>
        <p:nvPr/>
      </p:nvGrpSpPr>
      <p:grpSpPr>
        <a:xfrm>
          <a:off x="0" y="0"/>
          <a:ext cx="0" cy="0"/>
          <a:chOff x="0" y="0"/>
          <a:chExt cx="0" cy="0"/>
        </a:xfrm>
      </p:grpSpPr>
      <p:sp>
        <p:nvSpPr>
          <p:cNvPr id="130" name="Google Shape;130;p8"/>
          <p:cNvSpPr txBox="1"/>
          <p:nvPr/>
        </p:nvSpPr>
        <p:spPr>
          <a:xfrm>
            <a:off x="3543062" y="27327"/>
            <a:ext cx="2502328"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20"/>
              <a:buFont typeface="Arial"/>
              <a:buNone/>
            </a:pPr>
            <a:r>
              <a:rPr lang="en" sz="3600" b="1" i="0" u="none" strike="noStrike" cap="none" dirty="0">
                <a:solidFill>
                  <a:srgbClr val="03485C"/>
                </a:solidFill>
                <a:latin typeface="Gill Sans MT" panose="020B0502020104020203" pitchFamily="34" charset="0"/>
                <a:ea typeface="Oswald"/>
                <a:cs typeface="Oswald"/>
                <a:sym typeface="Oswald"/>
              </a:rPr>
              <a:t>Gameplay</a:t>
            </a:r>
            <a:endParaRPr sz="1400" b="0" i="0" u="none" strike="noStrike" cap="none" dirty="0">
              <a:solidFill>
                <a:srgbClr val="03485C"/>
              </a:solidFill>
              <a:latin typeface="Gill Sans MT" panose="020B0502020104020203" pitchFamily="34" charset="0"/>
              <a:sym typeface="Arial"/>
            </a:endParaRPr>
          </a:p>
        </p:txBody>
      </p:sp>
      <p:sp>
        <p:nvSpPr>
          <p:cNvPr id="131" name="Google Shape;131;p8"/>
          <p:cNvSpPr txBox="1"/>
          <p:nvPr/>
        </p:nvSpPr>
        <p:spPr>
          <a:xfrm>
            <a:off x="377700" y="988725"/>
            <a:ext cx="30000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endParaRPr sz="2500" b="0" i="0" u="none" strike="noStrike" cap="none">
              <a:solidFill>
                <a:srgbClr val="6FA8DC"/>
              </a:solidFill>
              <a:latin typeface="Oswald"/>
              <a:ea typeface="Oswald"/>
              <a:cs typeface="Oswald"/>
              <a:sym typeface="Oswald"/>
            </a:endParaRPr>
          </a:p>
        </p:txBody>
      </p:sp>
      <p:sp>
        <p:nvSpPr>
          <p:cNvPr id="132" name="Google Shape;132;p8"/>
          <p:cNvSpPr txBox="1"/>
          <p:nvPr/>
        </p:nvSpPr>
        <p:spPr>
          <a:xfrm>
            <a:off x="3890668" y="566041"/>
            <a:ext cx="1814975"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Medium"/>
                <a:cs typeface="Oswald Medium"/>
                <a:sym typeface="Oswald Medium"/>
              </a:rPr>
              <a:t>Mechanics</a:t>
            </a:r>
            <a:endParaRPr sz="2500" b="1" i="0" u="none" strike="noStrike" cap="none" dirty="0">
              <a:solidFill>
                <a:srgbClr val="03485C"/>
              </a:solidFill>
              <a:latin typeface="Gill Sans MT" panose="020B0502020104020203" pitchFamily="34" charset="0"/>
              <a:ea typeface="Oswald Medium"/>
              <a:cs typeface="Oswald Medium"/>
              <a:sym typeface="Oswald Medium"/>
            </a:endParaRPr>
          </a:p>
        </p:txBody>
      </p:sp>
      <p:sp>
        <p:nvSpPr>
          <p:cNvPr id="133" name="Google Shape;133;p8"/>
          <p:cNvSpPr txBox="1"/>
          <p:nvPr/>
        </p:nvSpPr>
        <p:spPr>
          <a:xfrm>
            <a:off x="377700" y="1073865"/>
            <a:ext cx="4515848" cy="122338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What are Gameplay </a:t>
            </a:r>
            <a:r>
              <a:rPr lang="en" sz="2500" b="1" dirty="0">
                <a:solidFill>
                  <a:srgbClr val="03485C"/>
                </a:solidFill>
                <a:latin typeface="Gill Sans MT" panose="020B0502020104020203" pitchFamily="34" charset="0"/>
                <a:ea typeface="Oswald"/>
                <a:cs typeface="Oswald"/>
                <a:sym typeface="Oswald"/>
              </a:rPr>
              <a:t>M</a:t>
            </a:r>
            <a:r>
              <a:rPr lang="en" sz="2500" b="1" i="0" u="none" strike="noStrike" cap="none" dirty="0">
                <a:solidFill>
                  <a:srgbClr val="03485C"/>
                </a:solidFill>
                <a:latin typeface="Gill Sans MT" panose="020B0502020104020203" pitchFamily="34" charset="0"/>
                <a:ea typeface="Oswald"/>
                <a:cs typeface="Oswald"/>
                <a:sym typeface="Oswald"/>
              </a:rPr>
              <a:t>echanics?</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134" name="Google Shape;134;p8"/>
          <p:cNvSpPr txBox="1"/>
          <p:nvPr/>
        </p:nvSpPr>
        <p:spPr>
          <a:xfrm>
            <a:off x="393548" y="2083129"/>
            <a:ext cx="4178452" cy="800189"/>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03485C"/>
                </a:solidFill>
                <a:latin typeface="Gill Sans MT" panose="020B0502020104020203" pitchFamily="34" charset="0"/>
                <a:sym typeface="Arial"/>
              </a:rPr>
              <a:t>They are the functions in the game, not to be confused with the rules.</a:t>
            </a:r>
            <a:endParaRPr sz="2000" b="0" i="0" u="none" strike="noStrike" cap="none" dirty="0">
              <a:solidFill>
                <a:srgbClr val="03485C"/>
              </a:solidFill>
              <a:latin typeface="Gill Sans MT" panose="020B0502020104020203" pitchFamily="34" charset="0"/>
              <a:sym typeface="Arial"/>
            </a:endParaRPr>
          </a:p>
        </p:txBody>
      </p:sp>
      <p:sp>
        <p:nvSpPr>
          <p:cNvPr id="135" name="Google Shape;135;p8"/>
          <p:cNvSpPr txBox="1"/>
          <p:nvPr/>
        </p:nvSpPr>
        <p:spPr>
          <a:xfrm>
            <a:off x="4572000" y="1055168"/>
            <a:ext cx="4763156"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dirty="0">
                <a:solidFill>
                  <a:srgbClr val="03485C"/>
                </a:solidFill>
                <a:latin typeface="Gill Sans MT" panose="020B0502020104020203" pitchFamily="34" charset="0"/>
                <a:ea typeface="Oswald"/>
                <a:cs typeface="Oswald"/>
                <a:sym typeface="Oswald"/>
              </a:rPr>
              <a:t>E</a:t>
            </a:r>
            <a:r>
              <a:rPr lang="en" sz="2500" b="1" i="0" u="none" strike="noStrike" cap="none" dirty="0">
                <a:solidFill>
                  <a:srgbClr val="03485C"/>
                </a:solidFill>
                <a:latin typeface="Gill Sans MT" panose="020B0502020104020203" pitchFamily="34" charset="0"/>
                <a:ea typeface="Oswald"/>
                <a:cs typeface="Oswald"/>
                <a:sym typeface="Oswald"/>
              </a:rPr>
              <a:t>xamples:</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136" name="Google Shape;136;p8"/>
          <p:cNvSpPr txBox="1"/>
          <p:nvPr/>
        </p:nvSpPr>
        <p:spPr>
          <a:xfrm>
            <a:off x="4491613" y="1520628"/>
            <a:ext cx="3739374" cy="1723518"/>
          </a:xfrm>
          <a:prstGeom prst="rect">
            <a:avLst/>
          </a:prstGeom>
          <a:noFill/>
          <a:ln>
            <a:noFill/>
          </a:ln>
        </p:spPr>
        <p:txBody>
          <a:bodyPr spcFirstLastPara="1" wrap="square" lIns="91425" tIns="91425" rIns="91425" bIns="91425" anchor="t" anchorCtr="0">
            <a:spAutoFit/>
          </a:bodyPr>
          <a:lstStyle/>
          <a:p>
            <a:pPr marL="457200" marR="0" lvl="0" indent="-342900" rtl="0">
              <a:lnSpc>
                <a:spcPct val="100000"/>
              </a:lnSpc>
              <a:spcBef>
                <a:spcPts val="0"/>
              </a:spcBef>
              <a:spcAft>
                <a:spcPts val="0"/>
              </a:spcAft>
              <a:buClr>
                <a:srgbClr val="03485C"/>
              </a:buClr>
              <a:buSzPts val="1800"/>
              <a:buFont typeface="Arial"/>
              <a:buChar char="●"/>
            </a:pPr>
            <a:r>
              <a:rPr lang="en" sz="2000" b="0" i="0" u="none" strike="noStrike" cap="none" dirty="0">
                <a:solidFill>
                  <a:srgbClr val="03485C"/>
                </a:solidFill>
                <a:latin typeface="Gill Sans MT" panose="020B0502020104020203" pitchFamily="34" charset="0"/>
                <a:sym typeface="Arial"/>
              </a:rPr>
              <a:t>Flight</a:t>
            </a:r>
            <a:endParaRPr sz="2000" b="0" i="0" u="none" strike="noStrike" cap="none" dirty="0">
              <a:solidFill>
                <a:srgbClr val="03485C"/>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03485C"/>
              </a:buClr>
              <a:buSzPts val="1800"/>
              <a:buFont typeface="Arial"/>
              <a:buChar char="●"/>
            </a:pPr>
            <a:r>
              <a:rPr lang="en" sz="2000" b="0" i="0" u="none" strike="noStrike" cap="none" dirty="0">
                <a:solidFill>
                  <a:srgbClr val="03485C"/>
                </a:solidFill>
                <a:latin typeface="Gill Sans MT" panose="020B0502020104020203" pitchFamily="34" charset="0"/>
                <a:sym typeface="Arial"/>
              </a:rPr>
              <a:t>Character customisation</a:t>
            </a:r>
            <a:endParaRPr lang="en" sz="2000" dirty="0">
              <a:solidFill>
                <a:srgbClr val="03485C"/>
              </a:solidFill>
              <a:latin typeface="Gill Sans MT" panose="020B0502020104020203" pitchFamily="34" charset="0"/>
            </a:endParaRPr>
          </a:p>
          <a:p>
            <a:pPr marL="457200" marR="0" lvl="0" indent="-342900" rtl="0">
              <a:lnSpc>
                <a:spcPct val="100000"/>
              </a:lnSpc>
              <a:spcBef>
                <a:spcPts val="0"/>
              </a:spcBef>
              <a:spcAft>
                <a:spcPts val="0"/>
              </a:spcAft>
              <a:buClr>
                <a:srgbClr val="03485C"/>
              </a:buClr>
              <a:buSzPts val="1800"/>
              <a:buFont typeface="Arial"/>
              <a:buChar char="●"/>
            </a:pPr>
            <a:r>
              <a:rPr lang="en" sz="2000" b="0" i="0" u="none" strike="noStrike" cap="none" dirty="0">
                <a:solidFill>
                  <a:srgbClr val="03485C"/>
                </a:solidFill>
                <a:latin typeface="Gill Sans MT" panose="020B0502020104020203" pitchFamily="34" charset="0"/>
                <a:sym typeface="Arial"/>
              </a:rPr>
              <a:t>Shooting</a:t>
            </a:r>
            <a:endParaRPr sz="2000" b="0" i="0" u="none" strike="noStrike" cap="none" dirty="0">
              <a:solidFill>
                <a:srgbClr val="03485C"/>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03485C"/>
              </a:buClr>
              <a:buSzPts val="1800"/>
              <a:buFont typeface="Arial"/>
              <a:buChar char="●"/>
            </a:pPr>
            <a:r>
              <a:rPr lang="en" sz="2000" b="0" i="0" u="none" strike="noStrike" cap="none" dirty="0">
                <a:solidFill>
                  <a:srgbClr val="03485C"/>
                </a:solidFill>
                <a:latin typeface="Gill Sans MT" panose="020B0502020104020203" pitchFamily="34" charset="0"/>
                <a:sym typeface="Arial"/>
              </a:rPr>
              <a:t>Teleporting</a:t>
            </a:r>
            <a:endParaRPr sz="2000" b="0" i="0" u="none" strike="noStrike" cap="none" dirty="0">
              <a:solidFill>
                <a:srgbClr val="03485C"/>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03485C"/>
              </a:buClr>
              <a:buSzPts val="1800"/>
              <a:buFont typeface="Arial"/>
              <a:buChar char="●"/>
            </a:pPr>
            <a:r>
              <a:rPr lang="en" sz="2000" b="0" i="0" u="none" strike="noStrike" cap="none" dirty="0">
                <a:solidFill>
                  <a:srgbClr val="03485C"/>
                </a:solidFill>
                <a:latin typeface="Gill Sans MT" panose="020B0502020104020203" pitchFamily="34" charset="0"/>
                <a:sym typeface="Arial"/>
              </a:rPr>
              <a:t>Choices</a:t>
            </a:r>
            <a:endParaRPr sz="2000" b="0" i="0" u="none" strike="noStrike" cap="none" dirty="0">
              <a:solidFill>
                <a:srgbClr val="03485C"/>
              </a:solidFill>
              <a:latin typeface="Gill Sans MT" panose="020B0502020104020203" pitchFamily="34" charset="0"/>
              <a:sym typeface="Arial"/>
            </a:endParaRPr>
          </a:p>
        </p:txBody>
      </p:sp>
      <p:sp>
        <p:nvSpPr>
          <p:cNvPr id="137" name="Google Shape;137;p8"/>
          <p:cNvSpPr txBox="1"/>
          <p:nvPr/>
        </p:nvSpPr>
        <p:spPr>
          <a:xfrm>
            <a:off x="415629" y="2883318"/>
            <a:ext cx="3817952" cy="122338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Why are Mechanics </a:t>
            </a:r>
            <a:r>
              <a:rPr lang="en" sz="2500" b="1" dirty="0">
                <a:solidFill>
                  <a:srgbClr val="03485C"/>
                </a:solidFill>
                <a:latin typeface="Gill Sans MT" panose="020B0502020104020203" pitchFamily="34" charset="0"/>
                <a:ea typeface="Oswald"/>
                <a:cs typeface="Oswald"/>
                <a:sym typeface="Oswald"/>
              </a:rPr>
              <a:t>I</a:t>
            </a:r>
            <a:r>
              <a:rPr lang="en" sz="2500" b="1" i="0" u="none" strike="noStrike" cap="none" dirty="0">
                <a:solidFill>
                  <a:srgbClr val="03485C"/>
                </a:solidFill>
                <a:latin typeface="Gill Sans MT" panose="020B0502020104020203" pitchFamily="34" charset="0"/>
                <a:ea typeface="Oswald"/>
                <a:cs typeface="Oswald"/>
                <a:sym typeface="Oswald"/>
              </a:rPr>
              <a:t>mportant?</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138" name="Google Shape;138;p8"/>
          <p:cNvSpPr txBox="1"/>
          <p:nvPr/>
        </p:nvSpPr>
        <p:spPr>
          <a:xfrm>
            <a:off x="393548" y="3841862"/>
            <a:ext cx="4098065" cy="1107965"/>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03485C"/>
                </a:solidFill>
                <a:latin typeface="Gill Sans MT" panose="020B0502020104020203" pitchFamily="34" charset="0"/>
                <a:sym typeface="Arial"/>
              </a:rPr>
              <a:t>Not only do they allow the player to interact with the game, they also can be used as a means of storytelling.</a:t>
            </a:r>
            <a:endParaRPr sz="2000" b="0" i="0" u="none" strike="noStrike" cap="none" dirty="0">
              <a:solidFill>
                <a:srgbClr val="03485C"/>
              </a:solidFill>
              <a:latin typeface="Gill Sans MT" panose="020B0502020104020203" pitchFamily="34" charset="0"/>
              <a:sym typeface="Arial"/>
            </a:endParaRPr>
          </a:p>
        </p:txBody>
      </p:sp>
      <p:sp>
        <p:nvSpPr>
          <p:cNvPr id="139" name="Google Shape;139;p8"/>
          <p:cNvSpPr txBox="1"/>
          <p:nvPr/>
        </p:nvSpPr>
        <p:spPr>
          <a:xfrm>
            <a:off x="4630469" y="3185089"/>
            <a:ext cx="3916360"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03485C"/>
                </a:solidFill>
                <a:latin typeface="Gill Sans MT" panose="020B0502020104020203" pitchFamily="34" charset="0"/>
                <a:ea typeface="Oswald"/>
                <a:cs typeface="Oswald"/>
                <a:sym typeface="Oswald"/>
              </a:rPr>
              <a:t>Which </a:t>
            </a:r>
            <a:r>
              <a:rPr lang="en" sz="2500" b="1" dirty="0">
                <a:solidFill>
                  <a:srgbClr val="03485C"/>
                </a:solidFill>
                <a:latin typeface="Gill Sans MT" panose="020B0502020104020203" pitchFamily="34" charset="0"/>
                <a:ea typeface="Oswald"/>
                <a:cs typeface="Oswald"/>
                <a:sym typeface="Oswald"/>
              </a:rPr>
              <a:t>S</a:t>
            </a:r>
            <a:r>
              <a:rPr lang="en" sz="2500" b="1" i="0" u="none" strike="noStrike" cap="none" dirty="0">
                <a:solidFill>
                  <a:srgbClr val="03485C"/>
                </a:solidFill>
                <a:latin typeface="Gill Sans MT" panose="020B0502020104020203" pitchFamily="34" charset="0"/>
                <a:ea typeface="Oswald"/>
                <a:cs typeface="Oswald"/>
                <a:sym typeface="Oswald"/>
              </a:rPr>
              <a:t>hould I Use?</a:t>
            </a:r>
            <a:endParaRPr sz="2500" b="1" i="0" u="none" strike="noStrike" cap="none" dirty="0">
              <a:solidFill>
                <a:srgbClr val="03485C"/>
              </a:solidFill>
              <a:latin typeface="Gill Sans MT" panose="020B0502020104020203" pitchFamily="34" charset="0"/>
              <a:ea typeface="Oswald"/>
              <a:cs typeface="Oswald"/>
              <a:sym typeface="Oswald"/>
            </a:endParaRPr>
          </a:p>
        </p:txBody>
      </p:sp>
      <p:sp>
        <p:nvSpPr>
          <p:cNvPr id="140" name="Google Shape;140;p8"/>
          <p:cNvSpPr txBox="1"/>
          <p:nvPr/>
        </p:nvSpPr>
        <p:spPr>
          <a:xfrm>
            <a:off x="4652389" y="3709606"/>
            <a:ext cx="4327377" cy="1107965"/>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n" sz="2000" b="0" i="0" u="none" strike="noStrike" cap="none" dirty="0">
                <a:solidFill>
                  <a:srgbClr val="03485C"/>
                </a:solidFill>
                <a:latin typeface="Gill Sans MT" panose="020B0502020104020203" pitchFamily="34" charset="0"/>
                <a:sym typeface="Arial"/>
              </a:rPr>
              <a:t>Start with your theme and story overview. Would it suit the world and story you are creating?</a:t>
            </a:r>
            <a:endParaRPr sz="2000" b="0" i="0" u="none" strike="noStrike" cap="none" dirty="0">
              <a:solidFill>
                <a:srgbClr val="03485C"/>
              </a:solidFill>
              <a:latin typeface="Gill Sans MT" panose="020B0502020104020203"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485C"/>
        </a:solidFill>
        <a:effectLst/>
      </p:bgPr>
    </p:bg>
    <p:spTree>
      <p:nvGrpSpPr>
        <p:cNvPr id="1" name="Shape 144"/>
        <p:cNvGrpSpPr/>
        <p:nvPr/>
      </p:nvGrpSpPr>
      <p:grpSpPr>
        <a:xfrm>
          <a:off x="0" y="0"/>
          <a:ext cx="0" cy="0"/>
          <a:chOff x="0" y="0"/>
          <a:chExt cx="0" cy="0"/>
        </a:xfrm>
      </p:grpSpPr>
      <p:sp>
        <p:nvSpPr>
          <p:cNvPr id="145" name="Google Shape;145;p9"/>
          <p:cNvSpPr txBox="1"/>
          <p:nvPr/>
        </p:nvSpPr>
        <p:spPr>
          <a:xfrm>
            <a:off x="3471859" y="0"/>
            <a:ext cx="2526232"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20"/>
              <a:buFont typeface="Arial"/>
              <a:buNone/>
            </a:pPr>
            <a:r>
              <a:rPr lang="en" sz="3600" b="1" i="0" u="none" strike="noStrike" cap="none" dirty="0">
                <a:solidFill>
                  <a:srgbClr val="6FA8DC"/>
                </a:solidFill>
                <a:latin typeface="Gill Sans MT" panose="020B0502020104020203" pitchFamily="34" charset="0"/>
                <a:ea typeface="Oswald"/>
                <a:cs typeface="Oswald"/>
                <a:sym typeface="Oswald"/>
              </a:rPr>
              <a:t>Gameplay</a:t>
            </a:r>
            <a:endParaRPr sz="3600" b="1" i="0" u="none" strike="noStrike" cap="none" dirty="0">
              <a:solidFill>
                <a:schemeClr val="dk1"/>
              </a:solidFill>
              <a:latin typeface="Gill Sans MT" panose="020B0502020104020203" pitchFamily="34" charset="0"/>
              <a:sym typeface="Arial"/>
            </a:endParaRPr>
          </a:p>
        </p:txBody>
      </p:sp>
      <p:sp>
        <p:nvSpPr>
          <p:cNvPr id="146" name="Google Shape;146;p9"/>
          <p:cNvSpPr txBox="1"/>
          <p:nvPr/>
        </p:nvSpPr>
        <p:spPr>
          <a:xfrm>
            <a:off x="2838825" y="586088"/>
            <a:ext cx="3792300"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6FA8DC"/>
                </a:solidFill>
                <a:latin typeface="Gill Sans MT" panose="020B0502020104020203" pitchFamily="34" charset="0"/>
                <a:ea typeface="Oswald Medium"/>
                <a:cs typeface="Oswald Medium"/>
                <a:sym typeface="Oswald Medium"/>
              </a:rPr>
              <a:t>Items and Power </a:t>
            </a:r>
            <a:r>
              <a:rPr lang="en" sz="2500" b="1" dirty="0">
                <a:solidFill>
                  <a:srgbClr val="6FA8DC"/>
                </a:solidFill>
                <a:latin typeface="Gill Sans MT" panose="020B0502020104020203" pitchFamily="34" charset="0"/>
                <a:ea typeface="Oswald Medium"/>
                <a:cs typeface="Oswald Medium"/>
                <a:sym typeface="Oswald Medium"/>
              </a:rPr>
              <a:t>U</a:t>
            </a:r>
            <a:r>
              <a:rPr lang="en" sz="2500" b="1" i="0" u="none" strike="noStrike" cap="none" dirty="0">
                <a:solidFill>
                  <a:srgbClr val="6FA8DC"/>
                </a:solidFill>
                <a:latin typeface="Gill Sans MT" panose="020B0502020104020203" pitchFamily="34" charset="0"/>
                <a:ea typeface="Oswald Medium"/>
                <a:cs typeface="Oswald Medium"/>
                <a:sym typeface="Oswald Medium"/>
              </a:rPr>
              <a:t>ps</a:t>
            </a:r>
            <a:endParaRPr sz="2500" b="1" i="0" u="none" strike="noStrike" cap="none" dirty="0">
              <a:solidFill>
                <a:srgbClr val="6FA8DC"/>
              </a:solidFill>
              <a:latin typeface="Gill Sans MT" panose="020B0502020104020203" pitchFamily="34" charset="0"/>
              <a:ea typeface="Oswald Medium"/>
              <a:cs typeface="Oswald Medium"/>
              <a:sym typeface="Oswald Medium"/>
            </a:endParaRPr>
          </a:p>
        </p:txBody>
      </p:sp>
      <p:sp>
        <p:nvSpPr>
          <p:cNvPr id="147" name="Google Shape;147;p9"/>
          <p:cNvSpPr txBox="1"/>
          <p:nvPr/>
        </p:nvSpPr>
        <p:spPr>
          <a:xfrm>
            <a:off x="365947" y="1372462"/>
            <a:ext cx="5064783"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6FA8DC"/>
                </a:solidFill>
                <a:latin typeface="Gill Sans MT" panose="020B0502020104020203" pitchFamily="34" charset="0"/>
                <a:ea typeface="Oswald"/>
                <a:cs typeface="Oswald"/>
                <a:sym typeface="Oswald"/>
              </a:rPr>
              <a:t>What are Items and Power </a:t>
            </a:r>
            <a:r>
              <a:rPr lang="en" sz="2500" b="1" dirty="0">
                <a:solidFill>
                  <a:srgbClr val="6FA8DC"/>
                </a:solidFill>
                <a:latin typeface="Gill Sans MT" panose="020B0502020104020203" pitchFamily="34" charset="0"/>
                <a:ea typeface="Oswald"/>
                <a:cs typeface="Oswald"/>
                <a:sym typeface="Oswald"/>
              </a:rPr>
              <a:t>U</a:t>
            </a:r>
            <a:r>
              <a:rPr lang="en" sz="2500" b="1" i="0" u="none" strike="noStrike" cap="none" dirty="0">
                <a:solidFill>
                  <a:srgbClr val="6FA8DC"/>
                </a:solidFill>
                <a:latin typeface="Gill Sans MT" panose="020B0502020104020203" pitchFamily="34" charset="0"/>
                <a:ea typeface="Oswald"/>
                <a:cs typeface="Oswald"/>
                <a:sym typeface="Oswald"/>
              </a:rPr>
              <a:t>ps? </a:t>
            </a:r>
            <a:endParaRPr sz="2500" b="1" i="0" u="none" strike="noStrike" cap="none" dirty="0">
              <a:solidFill>
                <a:srgbClr val="6FA8DC"/>
              </a:solidFill>
              <a:latin typeface="Gill Sans MT" panose="020B0502020104020203" pitchFamily="34" charset="0"/>
              <a:ea typeface="Oswald"/>
              <a:cs typeface="Oswald"/>
              <a:sym typeface="Oswald"/>
            </a:endParaRPr>
          </a:p>
        </p:txBody>
      </p:sp>
      <p:sp>
        <p:nvSpPr>
          <p:cNvPr id="148" name="Google Shape;148;p9"/>
          <p:cNvSpPr txBox="1"/>
          <p:nvPr/>
        </p:nvSpPr>
        <p:spPr>
          <a:xfrm>
            <a:off x="365947" y="2032274"/>
            <a:ext cx="4707577" cy="800189"/>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pPr>
            <a:r>
              <a:rPr lang="en" sz="2000" i="0" u="none" strike="noStrike" cap="none" dirty="0">
                <a:solidFill>
                  <a:srgbClr val="FF9915"/>
                </a:solidFill>
                <a:latin typeface="Gill Sans MT" panose="020B0502020104020203" pitchFamily="34" charset="0"/>
                <a:sym typeface="Arial"/>
              </a:rPr>
              <a:t>Player accessible objects that enhance a specific ability in the game.</a:t>
            </a:r>
            <a:endParaRPr sz="2000" i="0" u="none" strike="noStrike" cap="none" dirty="0">
              <a:solidFill>
                <a:srgbClr val="FF9915"/>
              </a:solidFill>
              <a:latin typeface="Gill Sans MT" panose="020B0502020104020203" pitchFamily="34" charset="0"/>
              <a:sym typeface="Arial"/>
            </a:endParaRPr>
          </a:p>
        </p:txBody>
      </p:sp>
      <p:sp>
        <p:nvSpPr>
          <p:cNvPr id="149" name="Google Shape;149;p9"/>
          <p:cNvSpPr txBox="1"/>
          <p:nvPr/>
        </p:nvSpPr>
        <p:spPr>
          <a:xfrm>
            <a:off x="365947" y="2801158"/>
            <a:ext cx="3792300" cy="122338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6FA8DC"/>
                </a:solidFill>
                <a:latin typeface="Gill Sans MT" panose="020B0502020104020203" pitchFamily="34" charset="0"/>
                <a:ea typeface="Oswald"/>
                <a:cs typeface="Oswald"/>
                <a:sym typeface="Oswald"/>
              </a:rPr>
              <a:t>Examples of Items and Power Ups:</a:t>
            </a:r>
            <a:endParaRPr sz="2500" b="1" i="0" u="none" strike="noStrike" cap="none" dirty="0">
              <a:solidFill>
                <a:srgbClr val="6FA8DC"/>
              </a:solidFill>
              <a:latin typeface="Gill Sans MT" panose="020B0502020104020203" pitchFamily="34" charset="0"/>
              <a:ea typeface="Oswald"/>
              <a:cs typeface="Oswald"/>
              <a:sym typeface="Oswald"/>
            </a:endParaRPr>
          </a:p>
        </p:txBody>
      </p:sp>
      <p:sp>
        <p:nvSpPr>
          <p:cNvPr id="150" name="Google Shape;150;p9"/>
          <p:cNvSpPr txBox="1"/>
          <p:nvPr/>
        </p:nvSpPr>
        <p:spPr>
          <a:xfrm>
            <a:off x="365947" y="3761549"/>
            <a:ext cx="2016287" cy="1415742"/>
          </a:xfrm>
          <a:prstGeom prst="rect">
            <a:avLst/>
          </a:prstGeom>
          <a:noFill/>
          <a:ln>
            <a:noFill/>
          </a:ln>
        </p:spPr>
        <p:txBody>
          <a:bodyPr spcFirstLastPara="1" wrap="square" lIns="91425" tIns="91425" rIns="91425" bIns="91425" anchor="t" anchorCtr="0">
            <a:spAutoFit/>
          </a:bodyPr>
          <a:lstStyle/>
          <a:p>
            <a:pPr marL="457200" marR="0" lvl="0" indent="-342900" rtl="0">
              <a:lnSpc>
                <a:spcPct val="100000"/>
              </a:lnSpc>
              <a:spcBef>
                <a:spcPts val="0"/>
              </a:spcBef>
              <a:spcAft>
                <a:spcPts val="0"/>
              </a:spcAft>
              <a:buClr>
                <a:srgbClr val="FF9915"/>
              </a:buClr>
              <a:buSzPts val="1800"/>
              <a:buFont typeface="Arial" panose="020B0604020202020204" pitchFamily="34" charset="0"/>
              <a:buChar char="•"/>
            </a:pPr>
            <a:r>
              <a:rPr lang="en" sz="2000" i="0" u="none" strike="noStrike" cap="none" dirty="0">
                <a:solidFill>
                  <a:srgbClr val="FF9915"/>
                </a:solidFill>
                <a:latin typeface="Gill Sans MT" panose="020B0502020104020203" pitchFamily="34" charset="0"/>
                <a:sym typeface="Arial"/>
              </a:rPr>
              <a:t>Potions</a:t>
            </a:r>
            <a:endParaRPr sz="2000" i="0" u="none" strike="noStrike" cap="none" dirty="0">
              <a:solidFill>
                <a:srgbClr val="FF9915"/>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FF9915"/>
              </a:buClr>
              <a:buSzPts val="1800"/>
              <a:buFont typeface="Arial" panose="020B0604020202020204" pitchFamily="34" charset="0"/>
              <a:buChar char="•"/>
            </a:pPr>
            <a:r>
              <a:rPr lang="en" sz="2000" i="0" u="none" strike="noStrike" cap="none" dirty="0">
                <a:solidFill>
                  <a:srgbClr val="FF9915"/>
                </a:solidFill>
                <a:latin typeface="Gill Sans MT" panose="020B0502020104020203" pitchFamily="34" charset="0"/>
                <a:sym typeface="Arial"/>
              </a:rPr>
              <a:t>Food</a:t>
            </a:r>
            <a:endParaRPr sz="2000" i="0" u="none" strike="noStrike" cap="none" dirty="0">
              <a:solidFill>
                <a:srgbClr val="FF9915"/>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FF9915"/>
              </a:buClr>
              <a:buSzPts val="1800"/>
              <a:buFont typeface="Arial" panose="020B0604020202020204" pitchFamily="34" charset="0"/>
              <a:buChar char="•"/>
            </a:pPr>
            <a:r>
              <a:rPr lang="en" sz="2000" i="0" u="none" strike="noStrike" cap="none" dirty="0">
                <a:solidFill>
                  <a:srgbClr val="FF9915"/>
                </a:solidFill>
                <a:latin typeface="Gill Sans MT" panose="020B0502020104020203" pitchFamily="34" charset="0"/>
                <a:sym typeface="Arial"/>
              </a:rPr>
              <a:t>Currency</a:t>
            </a:r>
            <a:endParaRPr sz="2000" i="0" u="none" strike="noStrike" cap="none" dirty="0">
              <a:solidFill>
                <a:srgbClr val="FF9915"/>
              </a:solidFill>
              <a:latin typeface="Gill Sans MT" panose="020B0502020104020203" pitchFamily="34" charset="0"/>
              <a:sym typeface="Arial"/>
            </a:endParaRPr>
          </a:p>
          <a:p>
            <a:pPr marL="457200" marR="0" lvl="0" indent="0" algn="ctr" rtl="0">
              <a:lnSpc>
                <a:spcPct val="100000"/>
              </a:lnSpc>
              <a:spcBef>
                <a:spcPts val="0"/>
              </a:spcBef>
              <a:spcAft>
                <a:spcPts val="0"/>
              </a:spcAft>
              <a:buClr>
                <a:srgbClr val="000000"/>
              </a:buClr>
              <a:buSzPts val="1800"/>
            </a:pPr>
            <a:endParaRPr sz="2000" i="0" u="none" strike="noStrike" cap="none" dirty="0">
              <a:solidFill>
                <a:srgbClr val="FF9915"/>
              </a:solidFill>
              <a:latin typeface="Gill Sans MT" panose="020B0502020104020203" pitchFamily="34" charset="0"/>
              <a:sym typeface="Arial"/>
            </a:endParaRPr>
          </a:p>
        </p:txBody>
      </p:sp>
      <p:sp>
        <p:nvSpPr>
          <p:cNvPr id="151" name="Google Shape;151;p9"/>
          <p:cNvSpPr txBox="1"/>
          <p:nvPr/>
        </p:nvSpPr>
        <p:spPr>
          <a:xfrm>
            <a:off x="5622160" y="2832463"/>
            <a:ext cx="3623878"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6FA8DC"/>
                </a:solidFill>
                <a:latin typeface="Gill Sans MT" panose="020B0502020104020203" pitchFamily="34" charset="0"/>
                <a:ea typeface="Oswald"/>
                <a:cs typeface="Oswald"/>
                <a:sym typeface="Oswald"/>
              </a:rPr>
              <a:t>What is Balancing?</a:t>
            </a:r>
            <a:endParaRPr sz="2500" b="1" i="0" u="none" strike="noStrike" cap="none" dirty="0">
              <a:solidFill>
                <a:srgbClr val="6FA8DC"/>
              </a:solidFill>
              <a:latin typeface="Gill Sans MT" panose="020B0502020104020203" pitchFamily="34" charset="0"/>
              <a:ea typeface="Oswald"/>
              <a:cs typeface="Oswald"/>
              <a:sym typeface="Oswald"/>
            </a:endParaRPr>
          </a:p>
        </p:txBody>
      </p:sp>
      <p:sp>
        <p:nvSpPr>
          <p:cNvPr id="152" name="Google Shape;152;p9"/>
          <p:cNvSpPr txBox="1"/>
          <p:nvPr/>
        </p:nvSpPr>
        <p:spPr>
          <a:xfrm>
            <a:off x="5556574" y="1972725"/>
            <a:ext cx="3752640" cy="800189"/>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pPr>
            <a:r>
              <a:rPr lang="en" sz="2000" i="0" u="none" strike="noStrike" cap="none" dirty="0">
                <a:solidFill>
                  <a:srgbClr val="FF9915"/>
                </a:solidFill>
                <a:latin typeface="Gill Sans MT" panose="020B0502020104020203" pitchFamily="34" charset="0"/>
                <a:sym typeface="Arial"/>
              </a:rPr>
              <a:t>Making sure that the items and power ups are not overpowered.</a:t>
            </a:r>
            <a:endParaRPr sz="2000" i="0" u="none" strike="noStrike" cap="none" dirty="0">
              <a:solidFill>
                <a:srgbClr val="FF9915"/>
              </a:solidFill>
              <a:latin typeface="Gill Sans MT" panose="020B0502020104020203" pitchFamily="34" charset="0"/>
              <a:sym typeface="Arial"/>
            </a:endParaRPr>
          </a:p>
        </p:txBody>
      </p:sp>
      <p:sp>
        <p:nvSpPr>
          <p:cNvPr id="153" name="Google Shape;153;p9"/>
          <p:cNvSpPr txBox="1"/>
          <p:nvPr/>
        </p:nvSpPr>
        <p:spPr>
          <a:xfrm>
            <a:off x="5652523" y="1381436"/>
            <a:ext cx="2960340" cy="7809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500"/>
              <a:buFont typeface="Arial"/>
              <a:buNone/>
            </a:pPr>
            <a:r>
              <a:rPr lang="en" sz="2500" b="1" i="0" u="none" strike="noStrike" cap="none" dirty="0">
                <a:solidFill>
                  <a:srgbClr val="6FA8DC"/>
                </a:solidFill>
                <a:latin typeface="Gill Sans MT" panose="020B0502020104020203" pitchFamily="34" charset="0"/>
                <a:ea typeface="Oswald"/>
                <a:cs typeface="Oswald"/>
                <a:sym typeface="Oswald"/>
              </a:rPr>
              <a:t>Tips for Balancing:</a:t>
            </a:r>
            <a:endParaRPr sz="2500" b="1" i="0" u="none" strike="noStrike" cap="none" dirty="0">
              <a:solidFill>
                <a:srgbClr val="6FA8DC"/>
              </a:solidFill>
              <a:latin typeface="Gill Sans MT" panose="020B0502020104020203" pitchFamily="34" charset="0"/>
              <a:ea typeface="Oswald"/>
              <a:cs typeface="Oswald"/>
              <a:sym typeface="Oswald"/>
            </a:endParaRPr>
          </a:p>
        </p:txBody>
      </p:sp>
      <p:sp>
        <p:nvSpPr>
          <p:cNvPr id="154" name="Google Shape;154;p9"/>
          <p:cNvSpPr txBox="1"/>
          <p:nvPr/>
        </p:nvSpPr>
        <p:spPr>
          <a:xfrm>
            <a:off x="5253300" y="3383044"/>
            <a:ext cx="3890700" cy="1723518"/>
          </a:xfrm>
          <a:prstGeom prst="rect">
            <a:avLst/>
          </a:prstGeom>
          <a:noFill/>
          <a:ln>
            <a:noFill/>
          </a:ln>
        </p:spPr>
        <p:txBody>
          <a:bodyPr spcFirstLastPara="1" wrap="square" lIns="91425" tIns="91425" rIns="91425" bIns="91425" anchor="t" anchorCtr="0">
            <a:spAutoFit/>
          </a:bodyPr>
          <a:lstStyle/>
          <a:p>
            <a:pPr marL="457200" marR="0" lvl="0" indent="-342900" rtl="0">
              <a:lnSpc>
                <a:spcPct val="100000"/>
              </a:lnSpc>
              <a:spcBef>
                <a:spcPts val="0"/>
              </a:spcBef>
              <a:spcAft>
                <a:spcPts val="0"/>
              </a:spcAft>
              <a:buClr>
                <a:srgbClr val="FF9915"/>
              </a:buClr>
              <a:buSzPts val="1800"/>
              <a:buFont typeface="Arial" panose="020B0604020202020204" pitchFamily="34" charset="0"/>
              <a:buChar char="•"/>
            </a:pPr>
            <a:r>
              <a:rPr lang="en" sz="2000" i="0" u="none" strike="noStrike" cap="none" dirty="0">
                <a:solidFill>
                  <a:srgbClr val="FF9915"/>
                </a:solidFill>
                <a:latin typeface="Gill Sans MT" panose="020B0502020104020203" pitchFamily="34" charset="0"/>
                <a:sym typeface="Arial"/>
              </a:rPr>
              <a:t>Add a drawback</a:t>
            </a:r>
            <a:endParaRPr sz="2000" i="0" u="none" strike="noStrike" cap="none" dirty="0">
              <a:solidFill>
                <a:srgbClr val="FF9915"/>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FF9915"/>
              </a:buClr>
              <a:buSzPts val="1800"/>
              <a:buFont typeface="Arial" panose="020B0604020202020204" pitchFamily="34" charset="0"/>
              <a:buChar char="•"/>
            </a:pPr>
            <a:r>
              <a:rPr lang="en" sz="2000" i="0" u="none" strike="noStrike" cap="none" dirty="0">
                <a:solidFill>
                  <a:srgbClr val="FF9915"/>
                </a:solidFill>
                <a:latin typeface="Gill Sans MT" panose="020B0502020104020203" pitchFamily="34" charset="0"/>
                <a:sym typeface="Arial"/>
              </a:rPr>
              <a:t>Add a limit of how many can be stored</a:t>
            </a:r>
            <a:endParaRPr sz="2000" i="0" u="none" strike="noStrike" cap="none" dirty="0">
              <a:solidFill>
                <a:srgbClr val="FF9915"/>
              </a:solidFill>
              <a:latin typeface="Gill Sans MT" panose="020B0502020104020203" pitchFamily="34" charset="0"/>
              <a:sym typeface="Arial"/>
            </a:endParaRPr>
          </a:p>
          <a:p>
            <a:pPr marL="457200" marR="0" lvl="0" indent="-342900" rtl="0">
              <a:lnSpc>
                <a:spcPct val="100000"/>
              </a:lnSpc>
              <a:spcBef>
                <a:spcPts val="0"/>
              </a:spcBef>
              <a:spcAft>
                <a:spcPts val="0"/>
              </a:spcAft>
              <a:buClr>
                <a:srgbClr val="FF9915"/>
              </a:buClr>
              <a:buSzPts val="1800"/>
              <a:buFont typeface="Arial" panose="020B0604020202020204" pitchFamily="34" charset="0"/>
              <a:buChar char="•"/>
            </a:pPr>
            <a:r>
              <a:rPr lang="en" sz="2000" i="0" u="none" strike="noStrike" cap="none" dirty="0">
                <a:solidFill>
                  <a:srgbClr val="FF9915"/>
                </a:solidFill>
                <a:latin typeface="Gill Sans MT" panose="020B0502020104020203" pitchFamily="34" charset="0"/>
                <a:sym typeface="Arial"/>
              </a:rPr>
              <a:t>Certain items can only be used independently</a:t>
            </a:r>
            <a:endParaRPr sz="2000" i="0" u="none" strike="noStrike" cap="none" dirty="0">
              <a:solidFill>
                <a:srgbClr val="FF9915"/>
              </a:solidFill>
              <a:latin typeface="Gill Sans MT" panose="020B0502020104020203"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4046</Words>
  <Application>Microsoft Office PowerPoint</Application>
  <PresentationFormat>On-screen Show (16:9)</PresentationFormat>
  <Paragraphs>408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Gill Sans MT</vt:lpstr>
      <vt:lpstr>Oswald</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Demographics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Design</dc:title>
  <dc:creator>Administrator</dc:creator>
  <cp:lastModifiedBy>Tabby Hayward</cp:lastModifiedBy>
  <cp:revision>17</cp:revision>
  <dcterms:modified xsi:type="dcterms:W3CDTF">2024-03-27T13:43:13Z</dcterms:modified>
</cp:coreProperties>
</file>