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127" r:id="rId2"/>
    <p:sldId id="1132" r:id="rId3"/>
    <p:sldId id="1124" r:id="rId4"/>
    <p:sldId id="1102" r:id="rId5"/>
    <p:sldId id="10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B3F"/>
    <a:srgbClr val="F8A22B"/>
    <a:srgbClr val="EF7A4E"/>
    <a:srgbClr val="F1CCCB"/>
    <a:srgbClr val="5784AD"/>
    <a:srgbClr val="F3F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65"/>
    <p:restoredTop sz="96327"/>
  </p:normalViewPr>
  <p:slideViewPr>
    <p:cSldViewPr snapToGrid="0" snapToObjects="1">
      <p:cViewPr varScale="1">
        <p:scale>
          <a:sx n="71" d="100"/>
          <a:sy n="71" d="100"/>
        </p:scale>
        <p:origin x="17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336C-1257-F949-B2CA-B53E174C1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45E3E-9A2F-614A-8A76-CE2F6D7D1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0A96-7DB4-BB44-91CC-A08AB75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C754B-1E3C-834D-BE30-E0C8EF07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B6D87-BB51-AB48-853D-1B505940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13C3-5370-8845-A272-F8B04343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E7643-5286-9B4C-8AD2-4DBE56EA9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18D0C-E15C-F440-9E75-8392CD5B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39ECD-7858-EA45-B92F-8491B2CD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28818-EEEE-0142-AF5C-1C2B7D54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DF2F7-73D5-AE4A-BFD6-805E5F398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A1736-22CB-4847-BEF7-41FD3EE77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66F85-624C-AC42-9896-065CCDF5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8B1C4-647C-3C44-AA6C-F7BF4E08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7D522-AEC4-0A48-9C4A-07A9DF18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89E1-16C6-944E-A8E6-2126F4C5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B0BF9-3362-8C46-A63B-1828D2C9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CB05-C866-D747-B42C-72DCF1D1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CF26-A0FC-6345-823F-2DC06ACD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34BDF-C245-B740-910D-DD1CDC55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06B9-F653-514A-8344-45D948EB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73D06-0D7D-9F42-8DD8-9A96F2F3C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38774-26BF-2B41-A131-1B63C355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836EE-BFEC-EB44-928F-69F0530C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6B43B-0807-3243-A1F5-E4E0F059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997A-3BF0-6842-A1CC-F0A5B0FB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9219E-8BEC-5B48-B4A4-39EAD0EF3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14628-DE11-1744-A21E-B7F1AA063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9564B-F945-0C42-B20B-4CD18FF4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A4256-C008-1A45-8E3C-4D42C3FC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960B4-F762-5C4A-86AE-8B30DBBD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13B4-AE57-F345-83DB-FD66C3A0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DDC19-C072-8F42-BBF5-833ECBEFB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9E15E-F9A7-A74C-A5B2-C9A68F463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F09FB-1DD3-044A-976C-42A1B807E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20AC8-C4DB-2546-8563-593A74EF3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37656-E372-9C41-9BFD-F30C4CBD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C2270-A5A6-6A4F-A956-AAA11260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BE3E0-22EF-0D4F-BA04-07516ACA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2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15CB-E296-9740-9187-ECB2954F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BD19B-9823-9844-B3C4-50A1C426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A64C9-ACD9-904C-9187-EDD784E4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7FCE4-6980-4341-8FC5-C7438066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7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E612C-1019-F246-8A81-098C0CDF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CD3D0-935D-144D-819D-E6A562AD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273A-9119-4744-8076-892599E3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382C-C582-524F-AA66-6ED25806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5F773-298C-554A-8809-50ADD7B04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D3140-6D98-B74C-A76B-6FD740E32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26E58-96B1-0F49-9F0C-0EE7B08E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DAB6-D525-8940-BFF4-E4B85617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7386E-A1E7-594C-ACA8-685FABDE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7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FACA-ACEB-F54B-8B30-13FA42E7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F8B277-4D93-244F-9731-5ED1A3142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9743C-6EDF-8B46-9CD9-B9BF10C37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6AFB0-3D7B-B842-BC1D-0F2F8452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48DD0-19DF-E048-BDA0-E450D0C6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ABACB-1F4E-2640-969B-9B79A2C5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8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2DC93-234A-B747-84D0-081A1EF6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1B701-8D3D-E247-9593-0D0A8610E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E4BE-254A-0445-93C1-E5A3A0433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0247-5578-C748-9FAE-14AEA155D553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03BC-907F-5543-8003-FAF9A5168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26E82-7A10-2049-AE91-05080689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7AAE-79E4-1244-B595-1E5129021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create.kahoot.it/share/orwell-or-not-ten-surprises/63260e73-03ca-4617-93de-175058d286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vimeo.com/4128663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orwellfoundation.com/the-orwell-foundation/orwell/encountering-orwell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wellfoundation.com/wp-content/uploads/2020/05/OYP-Guide-to-Starting-2019-20.pdf" TargetMode="External"/><Relationship Id="rId3" Type="http://schemas.openxmlformats.org/officeDocument/2006/relationships/package" Target="../embeddings/Microsoft_Word_Document.docx"/><Relationship Id="rId7" Type="http://schemas.openxmlformats.org/officeDocument/2006/relationships/hyperlink" Target="https://www.orwellfoundation.com/wp-content/uploads/2021/02/Guide-to-Form-202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orwellfoundation.com/wp-content/uploads/2020/05/Guide-to-Form-2018-19.pdf" TargetMode="External"/><Relationship Id="rId5" Type="http://schemas.openxmlformats.org/officeDocument/2006/relationships/hyperlink" Target="https://www.orwellfoundation.com/wp-content/uploads/2020/05/Guide-to-Style-2018-19.pdf" TargetMode="External"/><Relationship Id="rId4" Type="http://schemas.openxmlformats.org/officeDocument/2006/relationships/image" Target="../media/image4.emf"/><Relationship Id="rId9" Type="http://schemas.openxmlformats.org/officeDocument/2006/relationships/hyperlink" Target="https://www.orwellfoundation.com/wp-content/uploads/2021/02/OYP-Guide-to-Starting-2020-21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435BC0-4110-4D51-8FE3-7967A5A190F9}"/>
              </a:ext>
            </a:extLst>
          </p:cNvPr>
          <p:cNvSpPr txBox="1">
            <a:spLocks/>
          </p:cNvSpPr>
          <p:nvPr/>
        </p:nvSpPr>
        <p:spPr>
          <a:xfrm>
            <a:off x="1954926" y="310059"/>
            <a:ext cx="8227197" cy="1455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1600" b="1">
                <a:solidFill>
                  <a:prstClr val="white"/>
                </a:solidFill>
                <a:latin typeface="Knockout-HTF49-Liteweight" panose="02000606040000020004" pitchFamily="2" charset="0"/>
                <a:cs typeface="Gill Sans"/>
              </a:rPr>
              <a:t>WARM UP</a:t>
            </a:r>
            <a:endParaRPr lang="en-US" sz="3600" b="1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118940C2-3FC2-434E-AA22-41258A02B866}"/>
              </a:ext>
            </a:extLst>
          </p:cNvPr>
          <p:cNvSpPr txBox="1"/>
          <p:nvPr/>
        </p:nvSpPr>
        <p:spPr>
          <a:xfrm>
            <a:off x="1850585" y="1424424"/>
            <a:ext cx="82271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4800" i="1" dirty="0">
                <a:solidFill>
                  <a:prstClr val="white"/>
                </a:solidFill>
                <a:latin typeface="Gill Sans MT"/>
              </a:rPr>
              <a:t>Click below to play our Kahoot!</a:t>
            </a:r>
          </a:p>
          <a:p>
            <a:pPr algn="ctr" defTabSz="457200">
              <a:defRPr/>
            </a:pPr>
            <a:r>
              <a:rPr lang="en-GB" sz="5400" i="1" dirty="0">
                <a:solidFill>
                  <a:prstClr val="white"/>
                </a:solidFill>
                <a:latin typeface="Gill Sans MT"/>
              </a:rPr>
              <a:t> </a:t>
            </a:r>
            <a:r>
              <a:rPr lang="en-GB" sz="5400" dirty="0">
                <a:solidFill>
                  <a:prstClr val="white"/>
                </a:solidFill>
                <a:latin typeface="Gill Sans MT"/>
              </a:rPr>
              <a:t>Orwell … Or Not? </a:t>
            </a:r>
          </a:p>
          <a:p>
            <a:pPr algn="ctr" defTabSz="457200">
              <a:defRPr/>
            </a:pPr>
            <a:r>
              <a:rPr lang="en-GB" sz="5400" dirty="0">
                <a:solidFill>
                  <a:prstClr val="white"/>
                </a:solidFill>
                <a:latin typeface="Gill Sans MT"/>
              </a:rPr>
              <a:t>Ten Surprises</a:t>
            </a:r>
            <a:endParaRPr lang="en-US" sz="5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48E71EC-1217-E041-A319-CD6516FA3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871" y="4154615"/>
            <a:ext cx="4245305" cy="23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84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435BC0-4110-4D51-8FE3-7967A5A190F9}"/>
              </a:ext>
            </a:extLst>
          </p:cNvPr>
          <p:cNvSpPr txBox="1">
            <a:spLocks/>
          </p:cNvSpPr>
          <p:nvPr/>
        </p:nvSpPr>
        <p:spPr>
          <a:xfrm>
            <a:off x="1850584" y="165560"/>
            <a:ext cx="8227197" cy="1455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1600" b="1" dirty="0">
                <a:solidFill>
                  <a:prstClr val="white"/>
                </a:solidFill>
                <a:latin typeface="Knockout-HTF49-Liteweight" panose="02000606040000020004" pitchFamily="2" charset="0"/>
                <a:cs typeface="Gill Sans"/>
              </a:rPr>
              <a:t>WARM UP</a:t>
            </a:r>
            <a:endParaRPr lang="en-US" sz="3600" b="1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940C2-3FC2-434E-AA22-41258A02B866}"/>
              </a:ext>
            </a:extLst>
          </p:cNvPr>
          <p:cNvSpPr txBox="1"/>
          <p:nvPr/>
        </p:nvSpPr>
        <p:spPr>
          <a:xfrm>
            <a:off x="1850584" y="1538113"/>
            <a:ext cx="857842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i="1" dirty="0">
                <a:solidFill>
                  <a:prstClr val="white"/>
                </a:solidFill>
                <a:latin typeface="Gill Sans MT"/>
              </a:rPr>
              <a:t>Click the links below to listen to one of </a:t>
            </a:r>
            <a:r>
              <a:rPr lang="en-GB" sz="3200" i="1">
                <a:solidFill>
                  <a:prstClr val="white"/>
                </a:solidFill>
                <a:latin typeface="Gill Sans MT"/>
              </a:rPr>
              <a:t>today’s writers:</a:t>
            </a:r>
            <a:endParaRPr lang="en-GB" sz="3200" i="1" dirty="0">
              <a:solidFill>
                <a:prstClr val="white"/>
              </a:solidFill>
              <a:latin typeface="Gill Sans MT"/>
            </a:endParaRPr>
          </a:p>
          <a:p>
            <a:pPr algn="ctr" defTabSz="457200">
              <a:defRPr/>
            </a:pPr>
            <a:r>
              <a:rPr lang="en-GB" sz="5400" i="1" dirty="0">
                <a:solidFill>
                  <a:prstClr val="white"/>
                </a:solidFill>
                <a:latin typeface="Gill Sans MT"/>
              </a:rPr>
              <a:t> </a:t>
            </a:r>
            <a:r>
              <a:rPr lang="en-GB" sz="4800" dirty="0">
                <a:solidFill>
                  <a:prstClr val="white"/>
                </a:solidFill>
                <a:latin typeface="Gill Sans MT"/>
              </a:rPr>
              <a:t>Why is Orwell </a:t>
            </a:r>
          </a:p>
          <a:p>
            <a:pPr algn="ctr" defTabSz="457200">
              <a:defRPr/>
            </a:pPr>
            <a:r>
              <a:rPr lang="en-GB" sz="4800" dirty="0">
                <a:solidFill>
                  <a:prstClr val="white"/>
                </a:solidFill>
                <a:latin typeface="Gill Sans MT"/>
              </a:rPr>
              <a:t>Important to Me? 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78C3888-F3B5-4443-A395-5B86F987D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86"/>
          <a:stretch/>
        </p:blipFill>
        <p:spPr>
          <a:xfrm>
            <a:off x="1850584" y="4269131"/>
            <a:ext cx="3962172" cy="19413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F1E5981-13CB-0044-9D0B-DF50D138B3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640" b="32072"/>
          <a:stretch/>
        </p:blipFill>
        <p:spPr>
          <a:xfrm>
            <a:off x="6096000" y="4269131"/>
            <a:ext cx="4383376" cy="19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4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505F88-0C53-4AF0-8C27-A67880D30373}"/>
              </a:ext>
            </a:extLst>
          </p:cNvPr>
          <p:cNvSpPr txBox="1">
            <a:spLocks/>
          </p:cNvSpPr>
          <p:nvPr/>
        </p:nvSpPr>
        <p:spPr>
          <a:xfrm>
            <a:off x="760662" y="1070907"/>
            <a:ext cx="11045907" cy="590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800" b="1" u="sng" spc="600" dirty="0">
                <a:solidFill>
                  <a:srgbClr val="5784AD"/>
                </a:solidFill>
                <a:latin typeface="Knockout-HTF49-Liteweight" panose="02000606040000020004" pitchFamily="2" charset="0"/>
              </a:rPr>
              <a:t>THE </a:t>
            </a:r>
            <a:r>
              <a:rPr lang="en-GB" sz="4800" b="1" u="sng" spc="600" dirty="0">
                <a:solidFill>
                  <a:srgbClr val="5784AD"/>
                </a:solidFill>
                <a:latin typeface="Knockout-HTF49-Liteweight" panose="02000606040000020004" pitchFamily="2" charset="0"/>
              </a:rPr>
              <a:t>TEN-MINUTE CHALLENGE!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4800" b="1" dirty="0">
                <a:solidFill>
                  <a:srgbClr val="5784AD"/>
                </a:solidFill>
                <a:latin typeface="Knockout-HTF49-Liteweight" panose="02000606040000020004" pitchFamily="2" charset="0"/>
              </a:rPr>
              <a:t>Read the three advice guides: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4800" b="1" dirty="0">
                <a:solidFill>
                  <a:srgbClr val="5784AD"/>
                </a:solidFill>
                <a:latin typeface="Knockout-HTF49-Liteweight" panose="02000606040000020004" pitchFamily="2" charset="0"/>
              </a:rPr>
              <a:t>Click below</a:t>
            </a:r>
            <a:endParaRPr lang="en-US" sz="4800" b="1" dirty="0">
              <a:solidFill>
                <a:srgbClr val="5784AD"/>
              </a:solidFill>
              <a:latin typeface="Knockout-HTF49-Liteweight" panose="02000606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DA8AE-E5DF-2D4C-94B1-DF3C562FA18F}"/>
              </a:ext>
            </a:extLst>
          </p:cNvPr>
          <p:cNvSpPr txBox="1"/>
          <p:nvPr/>
        </p:nvSpPr>
        <p:spPr>
          <a:xfrm>
            <a:off x="1932918" y="697728"/>
            <a:ext cx="845426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defTabSz="685800">
              <a:spcAft>
                <a:spcPts val="600"/>
              </a:spcAft>
              <a:defRPr/>
            </a:pPr>
            <a:endParaRPr lang="en-US" sz="1875" b="1" i="1" dirty="0">
              <a:solidFill>
                <a:prstClr val="white"/>
              </a:solidFill>
              <a:latin typeface="Gill Sans MT" panose="020B0502020104020203" pitchFamily="34" charset="77"/>
            </a:endParaRPr>
          </a:p>
          <a:p>
            <a:pPr defTabSz="685800">
              <a:spcAft>
                <a:spcPts val="600"/>
              </a:spcAft>
              <a:defRPr/>
            </a:pPr>
            <a:endParaRPr lang="en-US" sz="1875" b="1" i="1" dirty="0">
              <a:solidFill>
                <a:prstClr val="white"/>
              </a:solidFill>
              <a:latin typeface="Gill Sans MT" panose="020B0502020104020203" pitchFamily="34" charset="77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D5D315-36BB-F844-ADFA-B3D2ABB81A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333750"/>
          <a:ext cx="6858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858000" imgH="190500" progId="Word.Document.12">
                  <p:embed/>
                </p:oleObj>
              </mc:Choice>
              <mc:Fallback>
                <p:oleObj name="Document" r:id="rId3" imgW="6858000" imgH="190500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4D5D315-36BB-F844-ADFA-B3D2ABB81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3333750"/>
                        <a:ext cx="6858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5612E379-335C-7348-A2FD-B5728B1F30F1}"/>
              </a:ext>
            </a:extLst>
          </p:cNvPr>
          <p:cNvSpPr txBox="1"/>
          <p:nvPr/>
        </p:nvSpPr>
        <p:spPr>
          <a:xfrm>
            <a:off x="2182092" y="2529834"/>
            <a:ext cx="3252355" cy="1569660"/>
          </a:xfrm>
          <a:custGeom>
            <a:avLst/>
            <a:gdLst>
              <a:gd name="connsiteX0" fmla="*/ 0 w 3252355"/>
              <a:gd name="connsiteY0" fmla="*/ 0 h 1569660"/>
              <a:gd name="connsiteX1" fmla="*/ 3252355 w 3252355"/>
              <a:gd name="connsiteY1" fmla="*/ 0 h 1569660"/>
              <a:gd name="connsiteX2" fmla="*/ 3252355 w 3252355"/>
              <a:gd name="connsiteY2" fmla="*/ 1569660 h 1569660"/>
              <a:gd name="connsiteX3" fmla="*/ 0 w 3252355"/>
              <a:gd name="connsiteY3" fmla="*/ 1569660 h 1569660"/>
              <a:gd name="connsiteX4" fmla="*/ 0 w 325235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55" h="1569660" extrusionOk="0">
                <a:moveTo>
                  <a:pt x="0" y="0"/>
                </a:moveTo>
                <a:cubicBezTo>
                  <a:pt x="1122257" y="118645"/>
                  <a:pt x="2624117" y="116012"/>
                  <a:pt x="3252355" y="0"/>
                </a:cubicBezTo>
                <a:cubicBezTo>
                  <a:pt x="3252836" y="487818"/>
                  <a:pt x="3240133" y="792603"/>
                  <a:pt x="3252355" y="1569660"/>
                </a:cubicBezTo>
                <a:cubicBezTo>
                  <a:pt x="1627689" y="1704260"/>
                  <a:pt x="826044" y="1412464"/>
                  <a:pt x="0" y="1569660"/>
                </a:cubicBezTo>
                <a:cubicBezTo>
                  <a:pt x="94608" y="1029083"/>
                  <a:pt x="141027" y="201385"/>
                  <a:pt x="0" y="0"/>
                </a:cubicBezTo>
                <a:close/>
              </a:path>
            </a:pathLst>
          </a:custGeom>
          <a:noFill/>
          <a:ln w="412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9600" dirty="0">
                <a:solidFill>
                  <a:srgbClr val="F1CCCB"/>
                </a:solidFill>
                <a:effectLst>
                  <a:glow>
                    <a:srgbClr val="4472C4">
                      <a:alpha val="41000"/>
                    </a:srgbClr>
                  </a:glow>
                </a:effectLst>
                <a:latin typeface="KNOCKOUT-HTF49-LITEWEIGHT" panose="02000606040000020004" pitchFamily="2" charset="0"/>
                <a:cs typeface="Modern Love" panose="020F0502020204030204" pitchFamily="34" charset="0"/>
                <a:hlinkClick r:id="rId5"/>
              </a:rPr>
              <a:t>STYLE</a:t>
            </a:r>
            <a:endParaRPr lang="en-US" sz="9600" dirty="0">
              <a:solidFill>
                <a:srgbClr val="F1CCCB"/>
              </a:solidFill>
              <a:effectLst>
                <a:glow>
                  <a:srgbClr val="4472C4">
                    <a:alpha val="41000"/>
                  </a:srgbClr>
                </a:glow>
              </a:effectLst>
              <a:latin typeface="KNOCKOUT-HTF49-LITEWEIGHT" panose="02000606040000020004" pitchFamily="2" charset="0"/>
              <a:cs typeface="Modern Love" panose="020F0502020204030204" pitchFamily="34" charset="0"/>
            </a:endParaRPr>
          </a:p>
        </p:txBody>
      </p:sp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876815DC-9EE3-C940-ABB4-D0CD3AD87538}"/>
              </a:ext>
            </a:extLst>
          </p:cNvPr>
          <p:cNvSpPr txBox="1"/>
          <p:nvPr/>
        </p:nvSpPr>
        <p:spPr>
          <a:xfrm>
            <a:off x="6757555" y="2527358"/>
            <a:ext cx="2996046" cy="1569660"/>
          </a:xfrm>
          <a:prstGeom prst="rect">
            <a:avLst/>
          </a:prstGeom>
          <a:noFill/>
          <a:ln w="25400">
            <a:solidFill>
              <a:srgbClr val="F1CCCB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9600" dirty="0">
                <a:solidFill>
                  <a:srgbClr val="F8A22B"/>
                </a:solidFill>
                <a:latin typeface="Eurostile" panose="020B0504020202050204" pitchFamily="34" charset="77"/>
                <a:hlinkClick r:id="rId7"/>
              </a:rPr>
              <a:t>Form</a:t>
            </a:r>
            <a:endParaRPr lang="en-US" sz="9600" dirty="0">
              <a:solidFill>
                <a:srgbClr val="F8A22B"/>
              </a:solidFill>
              <a:latin typeface="Eurostile" panose="020B0504020202050204" pitchFamily="34" charset="77"/>
            </a:endParaRPr>
          </a:p>
        </p:txBody>
      </p:sp>
      <p:sp>
        <p:nvSpPr>
          <p:cNvPr id="9" name="TextBox 8">
            <a:hlinkClick r:id="rId8"/>
            <a:extLst>
              <a:ext uri="{FF2B5EF4-FFF2-40B4-BE49-F238E27FC236}">
                <a16:creationId xmlns:a16="http://schemas.microsoft.com/office/drawing/2014/main" id="{51D50EB3-3897-0840-AD6C-9164DE39EC6F}"/>
              </a:ext>
            </a:extLst>
          </p:cNvPr>
          <p:cNvSpPr txBox="1"/>
          <p:nvPr/>
        </p:nvSpPr>
        <p:spPr>
          <a:xfrm>
            <a:off x="2667000" y="4761432"/>
            <a:ext cx="6473630" cy="1015663"/>
          </a:xfrm>
          <a:prstGeom prst="rect">
            <a:avLst/>
          </a:prstGeom>
          <a:noFill/>
          <a:ln>
            <a:solidFill>
              <a:srgbClr val="5784AD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6000" i="1" dirty="0">
                <a:solidFill>
                  <a:srgbClr val="EF7A4E"/>
                </a:solidFill>
                <a:latin typeface="Gill Sans MT" panose="020B0502020104020203" pitchFamily="34" charset="77"/>
                <a:hlinkClick r:id="rId9"/>
              </a:rPr>
              <a:t>STARTING WRITING</a:t>
            </a:r>
            <a:endParaRPr lang="en-US" sz="6000" i="1" dirty="0">
              <a:solidFill>
                <a:srgbClr val="EF7A4E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935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505F88-0C53-4AF0-8C27-A67880D30373}"/>
              </a:ext>
            </a:extLst>
          </p:cNvPr>
          <p:cNvSpPr txBox="1">
            <a:spLocks/>
          </p:cNvSpPr>
          <p:nvPr/>
        </p:nvSpPr>
        <p:spPr>
          <a:xfrm>
            <a:off x="1835113" y="2724989"/>
            <a:ext cx="8521774" cy="1022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  <a:defRPr/>
            </a:pPr>
            <a:endParaRPr lang="en-GB" sz="6000" b="1" spc="600" dirty="0">
              <a:solidFill>
                <a:prstClr val="white"/>
              </a:solidFill>
              <a:latin typeface="Knockout-HTF49-Liteweight" panose="02000606040000020004" pitchFamily="2" charset="0"/>
            </a:endParaRPr>
          </a:p>
          <a:p>
            <a:pPr algn="l" defTabSz="914400">
              <a:lnSpc>
                <a:spcPct val="90000"/>
              </a:lnSpc>
              <a:spcAft>
                <a:spcPts val="600"/>
              </a:spcAft>
              <a:defRPr/>
            </a:pPr>
            <a:endParaRPr lang="en-GB" sz="3200" b="1" spc="600" dirty="0">
              <a:solidFill>
                <a:prstClr val="white"/>
              </a:solidFill>
              <a:latin typeface="Knockout-HTF49-Liteweight" panose="02000606040000020004" pitchFamily="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6000" dirty="0">
                <a:solidFill>
                  <a:srgbClr val="287B3F"/>
                </a:solidFill>
                <a:latin typeface="KNOCKOUT-HTF49-LITEWEIGHT" panose="020006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WHICH WORKS BEST?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Get two or more of your friends or family to read the two openings and tell you which one they think you should develop.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endParaRPr lang="en-GB" dirty="0">
              <a:solidFill>
                <a:schemeClr val="bg1"/>
              </a:solidFill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Then write it – and enter the Prize!</a:t>
            </a:r>
            <a:endParaRPr lang="en-US" b="1" spc="600" dirty="0">
              <a:solidFill>
                <a:schemeClr val="bg1"/>
              </a:solidFill>
              <a:latin typeface="Knockout-HTF49-Liteweight" panose="0200060604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17A381-7241-634F-818B-A19787E1AE7B}"/>
              </a:ext>
            </a:extLst>
          </p:cNvPr>
          <p:cNvSpPr txBox="1">
            <a:spLocks/>
          </p:cNvSpPr>
          <p:nvPr/>
        </p:nvSpPr>
        <p:spPr>
          <a:xfrm>
            <a:off x="1936385" y="1096790"/>
            <a:ext cx="7886700" cy="5902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US" sz="3000" u="sng" dirty="0">
              <a:solidFill>
                <a:prstClr val="white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B1067-60CA-9C4A-A771-AF2DA20E4864}"/>
              </a:ext>
            </a:extLst>
          </p:cNvPr>
          <p:cNvSpPr txBox="1"/>
          <p:nvPr/>
        </p:nvSpPr>
        <p:spPr>
          <a:xfrm>
            <a:off x="1519882" y="-664392"/>
            <a:ext cx="10085037" cy="235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GB" sz="6600" b="1" spc="600" dirty="0">
              <a:solidFill>
                <a:prstClr val="white"/>
              </a:solidFill>
              <a:latin typeface="Knockout-HTF49-Liteweight" panose="02000606040000020004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6600" b="1" spc="600" dirty="0">
                <a:solidFill>
                  <a:prstClr val="white"/>
                </a:solidFill>
                <a:latin typeface="Knockout-HTF49-Liteweight" panose="02000606040000020004" pitchFamily="2" charset="0"/>
              </a:rPr>
              <a:t>THE RESEARCH CHALLENGE</a:t>
            </a:r>
            <a:endParaRPr lang="en-GB" sz="2800" b="1" spc="600" dirty="0">
              <a:solidFill>
                <a:prstClr val="white"/>
              </a:solidFill>
              <a:latin typeface="Knockout-HTF49-Liteweight" panose="0200060604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7B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F08D37-A5B4-4F52-8CFA-B0AE25E70A5B}"/>
              </a:ext>
            </a:extLst>
          </p:cNvPr>
          <p:cNvSpPr txBox="1">
            <a:spLocks/>
          </p:cNvSpPr>
          <p:nvPr/>
        </p:nvSpPr>
        <p:spPr>
          <a:xfrm>
            <a:off x="1981200" y="2344316"/>
            <a:ext cx="8229600" cy="3614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4400" dirty="0">
                <a:solidFill>
                  <a:prstClr val="white"/>
                </a:solidFill>
                <a:latin typeface="Calibri"/>
              </a:rPr>
              <a:t> </a:t>
            </a:r>
            <a:endParaRPr lang="en-GB" sz="4400" b="1" dirty="0">
              <a:solidFill>
                <a:prstClr val="white"/>
              </a:solidFill>
              <a:latin typeface="Gill Sans"/>
              <a:cs typeface="Gill Sans"/>
            </a:endParaRPr>
          </a:p>
          <a:p>
            <a:pPr marL="0" indent="0" algn="ctr">
              <a:buNone/>
              <a:defRPr/>
            </a:pPr>
            <a:endParaRPr lang="en-GB" sz="4400" b="1" dirty="0">
              <a:solidFill>
                <a:prstClr val="white"/>
              </a:solidFill>
              <a:latin typeface="Gill Sans"/>
              <a:cs typeface="Gill Sans"/>
            </a:endParaRPr>
          </a:p>
          <a:p>
            <a:pPr marL="0" indent="0">
              <a:buNone/>
              <a:defRPr/>
            </a:pPr>
            <a:r>
              <a:rPr lang="en-GB" sz="4400" b="1" dirty="0">
                <a:solidFill>
                  <a:prstClr val="white"/>
                </a:solidFill>
                <a:latin typeface="Gill Sans"/>
                <a:cs typeface="Gill Sans"/>
              </a:rPr>
              <a:t>WRITE 1: the opening 100-150 words in one form – say, journalism or poetry …</a:t>
            </a:r>
          </a:p>
          <a:p>
            <a:pPr marL="0" indent="0">
              <a:buNone/>
              <a:defRPr/>
            </a:pPr>
            <a:endParaRPr lang="en-GB" sz="4400" b="1" dirty="0">
              <a:solidFill>
                <a:prstClr val="white"/>
              </a:solidFill>
              <a:latin typeface="Gill Sans"/>
              <a:cs typeface="Gill Sans"/>
            </a:endParaRPr>
          </a:p>
          <a:p>
            <a:pPr marL="0" indent="0">
              <a:buNone/>
              <a:defRPr/>
            </a:pPr>
            <a:r>
              <a:rPr lang="en-GB" sz="4400" b="1" dirty="0">
                <a:solidFill>
                  <a:prstClr val="white"/>
                </a:solidFill>
                <a:latin typeface="Gill Sans"/>
                <a:cs typeface="Gill Sans"/>
              </a:rPr>
              <a:t>WRITE 2: the opening 100-150 words in a different form – say, drama or a short story …</a:t>
            </a:r>
          </a:p>
          <a:p>
            <a:pPr marL="0" indent="0">
              <a:buNone/>
              <a:defRPr/>
            </a:pPr>
            <a:endParaRPr lang="en-US" sz="4400" b="1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B8D68D-3771-7142-A581-7937901775DC}"/>
              </a:ext>
            </a:extLst>
          </p:cNvPr>
          <p:cNvSpPr/>
          <p:nvPr/>
        </p:nvSpPr>
        <p:spPr>
          <a:xfrm>
            <a:off x="1503252" y="121276"/>
            <a:ext cx="9185496" cy="25853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200">
              <a:defRPr/>
            </a:pPr>
            <a:r>
              <a:rPr lang="en-US" sz="5400" b="1" spc="600" dirty="0">
                <a:solidFill>
                  <a:prstClr val="white"/>
                </a:solidFill>
                <a:latin typeface="Knockout-HTF49-Liteweight"/>
              </a:rPr>
              <a:t>THE </a:t>
            </a:r>
            <a:r>
              <a:rPr lang="en-GB" sz="5400" b="1" spc="600" dirty="0">
                <a:solidFill>
                  <a:prstClr val="white"/>
                </a:solidFill>
                <a:latin typeface="Knockout-HTF49-Liteweight"/>
              </a:rPr>
              <a:t>EXTENDED CHALLENGE!</a:t>
            </a:r>
            <a:endParaRPr lang="en-US" sz="5400" b="1" spc="600" dirty="0">
              <a:solidFill>
                <a:prstClr val="white"/>
              </a:solidFill>
              <a:latin typeface="Knockout-HTF49-Liteweight"/>
            </a:endParaRPr>
          </a:p>
          <a:p>
            <a:pPr algn="ctr" defTabSz="457200">
              <a:defRPr/>
            </a:pPr>
            <a:r>
              <a:rPr lang="en-GB" sz="5400" spc="300" dirty="0">
                <a:solidFill>
                  <a:prstClr val="white"/>
                </a:solidFill>
                <a:latin typeface="Knockout-HTF49-Liteweight"/>
              </a:rPr>
              <a:t>Starting your piece to enter </a:t>
            </a:r>
          </a:p>
          <a:p>
            <a:pPr algn="ctr" defTabSz="457200">
              <a:defRPr/>
            </a:pPr>
            <a:r>
              <a:rPr lang="en-GB" sz="5400" spc="300" dirty="0">
                <a:solidFill>
                  <a:prstClr val="white"/>
                </a:solidFill>
                <a:latin typeface="Knockout-HTF49-Liteweight"/>
              </a:rPr>
              <a:t>the Prize</a:t>
            </a:r>
            <a:endParaRPr lang="en-GB" sz="5400" i="1" spc="300" dirty="0">
              <a:solidFill>
                <a:prstClr val="white"/>
              </a:solidFill>
              <a:latin typeface="Knockout-HTF49-Liteweight"/>
            </a:endParaRPr>
          </a:p>
        </p:txBody>
      </p:sp>
    </p:spTree>
    <p:extLst>
      <p:ext uri="{BB962C8B-B14F-4D97-AF65-F5344CB8AC3E}">
        <p14:creationId xmlns:p14="http://schemas.microsoft.com/office/powerpoint/2010/main" val="367756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</TotalTime>
  <Words>145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Eurostile</vt:lpstr>
      <vt:lpstr>Gill Sans</vt:lpstr>
      <vt:lpstr>Gill Sans MT</vt:lpstr>
      <vt:lpstr>Knockout Medium</vt:lpstr>
      <vt:lpstr>Knockout-HTF49-Liteweight</vt:lpstr>
      <vt:lpstr>Knockout-HTF49-Liteweight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Talbott, Alexandra</dc:creator>
  <cp:lastModifiedBy>Talbott, Alexandra</cp:lastModifiedBy>
  <cp:revision>8</cp:revision>
  <dcterms:created xsi:type="dcterms:W3CDTF">2021-02-26T11:54:18Z</dcterms:created>
  <dcterms:modified xsi:type="dcterms:W3CDTF">2021-03-02T19:05:57Z</dcterms:modified>
</cp:coreProperties>
</file>